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Lst>
  <p:sldSz cx="18288000" cy="10287000"/>
  <p:notesSz cx="6858000" cy="9144000"/>
  <p:embeddedFontLst>
    <p:embeddedFont>
      <p:font typeface="Aileron Bold" charset="1" panose="00000800000000000000"/>
      <p:regular r:id="rId13"/>
    </p:embeddedFont>
    <p:embeddedFont>
      <p:font typeface="Aileron" charset="1" panose="00000500000000000000"/>
      <p:regular r:id="rId14"/>
    </p:embeddedFont>
    <p:embeddedFont>
      <p:font typeface="Aileron Italics" charset="1" panose="00000500000000000000"/>
      <p:regular r:id="rId15"/>
    </p:embeddedFont>
    <p:embeddedFont>
      <p:font typeface="Canva Sans Bold" charset="1" panose="020B0803030501040103"/>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8.svg" Type="http://schemas.openxmlformats.org/officeDocument/2006/relationships/image"/><Relationship Id="rId11" Target="../media/image9.jpeg" Type="http://schemas.openxmlformats.org/officeDocument/2006/relationships/image"/><Relationship Id="rId12" Target="../media/image10.png" Type="http://schemas.openxmlformats.org/officeDocument/2006/relationships/image"/><Relationship Id="rId13" Target="../media/image11.svg" Type="http://schemas.openxmlformats.org/officeDocument/2006/relationships/image"/><Relationship Id="rId14" Target="../media/image12.png" Type="http://schemas.openxmlformats.org/officeDocument/2006/relationships/image"/><Relationship Id="rId15" Target="../media/image1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https://github.com/lrammo/DIP392-group-SoftSolutions" TargetMode="External" Type="http://schemas.openxmlformats.org/officeDocument/2006/relationships/hyperlink"/><Relationship Id="rId7" Target="../media/image5.png" Type="http://schemas.openxmlformats.org/officeDocument/2006/relationships/image"/><Relationship Id="rId8" Target="../media/image6.svg" Type="http://schemas.openxmlformats.org/officeDocument/2006/relationships/image"/><Relationship Id="rId9" Target="../media/image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11" Target="../media/image21.png" Type="http://schemas.openxmlformats.org/officeDocument/2006/relationships/image"/><Relationship Id="rId12" Target="../media/image22.svg" Type="http://schemas.openxmlformats.org/officeDocument/2006/relationships/image"/><Relationship Id="rId13" Target="../media/image23.png" Type="http://schemas.openxmlformats.org/officeDocument/2006/relationships/image"/><Relationship Id="rId14" Target="../media/image24.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4.jpe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17.png" Type="http://schemas.openxmlformats.org/officeDocument/2006/relationships/image"/><Relationship Id="rId14" Target="../media/image18.svg" Type="http://schemas.openxmlformats.org/officeDocument/2006/relationships/image"/><Relationship Id="rId15" Target="../media/image19.png" Type="http://schemas.openxmlformats.org/officeDocument/2006/relationships/image"/><Relationship Id="rId16" Target="../media/image20.svg" Type="http://schemas.openxmlformats.org/officeDocument/2006/relationships/image"/><Relationship Id="rId17" Target="../media/image21.png" Type="http://schemas.openxmlformats.org/officeDocument/2006/relationships/image"/><Relationship Id="rId18" Target="../media/image22.svg" Type="http://schemas.openxmlformats.org/officeDocument/2006/relationships/image"/><Relationship Id="rId19" Target="../media/image15.png" Type="http://schemas.openxmlformats.org/officeDocument/2006/relationships/image"/><Relationship Id="rId2" Target="../media/image25.png" Type="http://schemas.openxmlformats.org/officeDocument/2006/relationships/image"/><Relationship Id="rId20" Target="../media/image16.svg" Type="http://schemas.openxmlformats.org/officeDocument/2006/relationships/image"/><Relationship Id="rId21" Target="../media/image36.png" Type="http://schemas.openxmlformats.org/officeDocument/2006/relationships/image"/><Relationship Id="rId3" Target="../media/image26.svg" Type="http://schemas.openxmlformats.org/officeDocument/2006/relationships/image"/><Relationship Id="rId4" Target="../media/image27.jpeg" Type="http://schemas.openxmlformats.org/officeDocument/2006/relationships/image"/><Relationship Id="rId5" Target="../media/image28.jpeg" Type="http://schemas.openxmlformats.org/officeDocument/2006/relationships/image"/><Relationship Id="rId6" Target="../media/image29.jpeg" Type="http://schemas.openxmlformats.org/officeDocument/2006/relationships/image"/><Relationship Id="rId7" Target="../media/image30.jpe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19.png" Type="http://schemas.openxmlformats.org/officeDocument/2006/relationships/image"/><Relationship Id="rId12" Target="../media/image20.svg" Type="http://schemas.openxmlformats.org/officeDocument/2006/relationships/image"/><Relationship Id="rId2" Target="../media/image21.png" Type="http://schemas.openxmlformats.org/officeDocument/2006/relationships/image"/><Relationship Id="rId3" Target="../media/image2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37.jpeg" Type="http://schemas.openxmlformats.org/officeDocument/2006/relationships/image"/><Relationship Id="rId7" Target="../media/image38.png" Type="http://schemas.openxmlformats.org/officeDocument/2006/relationships/image"/><Relationship Id="rId8" Target="../media/image39.svg" Type="http://schemas.openxmlformats.org/officeDocument/2006/relationships/image"/><Relationship Id="rId9"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3.png" Type="http://schemas.openxmlformats.org/officeDocument/2006/relationships/image"/><Relationship Id="rId13" Target="../media/image4.svg" Type="http://schemas.openxmlformats.org/officeDocument/2006/relationships/image"/><Relationship Id="rId14" Target="../media/image40.jpeg" Type="http://schemas.openxmlformats.org/officeDocument/2006/relationships/image"/><Relationship Id="rId15" Target="../media/image41.png" Type="http://schemas.openxmlformats.org/officeDocument/2006/relationships/image"/><Relationship Id="rId16" Target="../media/image42.svg" Type="http://schemas.openxmlformats.org/officeDocument/2006/relationships/image"/><Relationship Id="rId17" Target="../media/image12.png" Type="http://schemas.openxmlformats.org/officeDocument/2006/relationships/image"/><Relationship Id="rId18" Target="../media/image13.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1.png" Type="http://schemas.openxmlformats.org/officeDocument/2006/relationships/image"/><Relationship Id="rId13" Target="../media/image2.svg" Type="http://schemas.openxmlformats.org/officeDocument/2006/relationships/image"/><Relationship Id="rId14" Target="https://github.com/lrammo/DIP392-group-SoftSolutions" TargetMode="External" Type="http://schemas.openxmlformats.org/officeDocument/2006/relationships/hyperlink"/><Relationship Id="rId15" Target="../media/image41.png" Type="http://schemas.openxmlformats.org/officeDocument/2006/relationships/image"/><Relationship Id="rId16" Target="../media/image42.svg" Type="http://schemas.openxmlformats.org/officeDocument/2006/relationships/image"/><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9820539" y="7670712"/>
            <a:ext cx="9918348" cy="4959174"/>
            <a:chOff x="0" y="0"/>
            <a:chExt cx="812800" cy="406400"/>
          </a:xfrm>
        </p:grpSpPr>
        <p:sp>
          <p:nvSpPr>
            <p:cNvPr name="Freeform 3" id="3"/>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7E7BFF"/>
            </a:solidFill>
          </p:spPr>
        </p:sp>
        <p:sp>
          <p:nvSpPr>
            <p:cNvPr name="TextBox 4" id="4"/>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true" rot="0">
            <a:off x="12722313" y="5450493"/>
            <a:ext cx="4114800" cy="4114800"/>
          </a:xfrm>
          <a:custGeom>
            <a:avLst/>
            <a:gdLst/>
            <a:ahLst/>
            <a:cxnLst/>
            <a:rect r="r" b="b" t="t" l="l"/>
            <a:pathLst>
              <a:path h="4114800" w="4114800">
                <a:moveTo>
                  <a:pt x="0" y="4114800"/>
                </a:moveTo>
                <a:lnTo>
                  <a:pt x="4114800" y="4114800"/>
                </a:lnTo>
                <a:lnTo>
                  <a:pt x="4114800" y="0"/>
                </a:lnTo>
                <a:lnTo>
                  <a:pt x="0" y="0"/>
                </a:lnTo>
                <a:lnTo>
                  <a:pt x="0" y="411480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5400000">
            <a:off x="6229599" y="-2342886"/>
            <a:ext cx="9918348" cy="4959174"/>
            <a:chOff x="0" y="0"/>
            <a:chExt cx="812800" cy="406400"/>
          </a:xfrm>
        </p:grpSpPr>
        <p:sp>
          <p:nvSpPr>
            <p:cNvPr name="Freeform 7" id="7"/>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2723F2"/>
            </a:solidFill>
          </p:spPr>
        </p:sp>
        <p:sp>
          <p:nvSpPr>
            <p:cNvPr name="TextBox 8" id="8"/>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true" flipV="false" rot="0">
            <a:off x="9144000" y="695151"/>
            <a:ext cx="4114800" cy="4114800"/>
          </a:xfrm>
          <a:custGeom>
            <a:avLst/>
            <a:gdLst/>
            <a:ahLst/>
            <a:cxnLst/>
            <a:rect r="r" b="b" t="t" l="l"/>
            <a:pathLst>
              <a:path h="4114800" w="4114800">
                <a:moveTo>
                  <a:pt x="4114800" y="0"/>
                </a:moveTo>
                <a:lnTo>
                  <a:pt x="0" y="0"/>
                </a:lnTo>
                <a:lnTo>
                  <a:pt x="0" y="4114800"/>
                </a:lnTo>
                <a:lnTo>
                  <a:pt x="4114800" y="4114800"/>
                </a:lnTo>
                <a:lnTo>
                  <a:pt x="411480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6327558" y="7507893"/>
            <a:ext cx="5415399" cy="1085500"/>
            <a:chOff x="0" y="0"/>
            <a:chExt cx="511321" cy="102493"/>
          </a:xfrm>
        </p:grpSpPr>
        <p:sp>
          <p:nvSpPr>
            <p:cNvPr name="Freeform 11" id="11"/>
            <p:cNvSpPr/>
            <p:nvPr/>
          </p:nvSpPr>
          <p:spPr>
            <a:xfrm flipH="false" flipV="false" rot="0">
              <a:off x="0" y="0"/>
              <a:ext cx="511321" cy="102493"/>
            </a:xfrm>
            <a:custGeom>
              <a:avLst/>
              <a:gdLst/>
              <a:ahLst/>
              <a:cxnLst/>
              <a:rect r="r" b="b" t="t" l="l"/>
              <a:pathLst>
                <a:path h="102493" w="511321">
                  <a:moveTo>
                    <a:pt x="51246" y="0"/>
                  </a:moveTo>
                  <a:lnTo>
                    <a:pt x="460075" y="0"/>
                  </a:lnTo>
                  <a:cubicBezTo>
                    <a:pt x="488378" y="0"/>
                    <a:pt x="511321" y="22944"/>
                    <a:pt x="511321" y="51246"/>
                  </a:cubicBezTo>
                  <a:lnTo>
                    <a:pt x="511321" y="51246"/>
                  </a:lnTo>
                  <a:cubicBezTo>
                    <a:pt x="511321" y="79549"/>
                    <a:pt x="488378" y="102493"/>
                    <a:pt x="460075" y="102493"/>
                  </a:cubicBezTo>
                  <a:lnTo>
                    <a:pt x="51246" y="102493"/>
                  </a:lnTo>
                  <a:cubicBezTo>
                    <a:pt x="22944" y="102493"/>
                    <a:pt x="0" y="79549"/>
                    <a:pt x="0" y="51246"/>
                  </a:cubicBezTo>
                  <a:lnTo>
                    <a:pt x="0" y="51246"/>
                  </a:lnTo>
                  <a:cubicBezTo>
                    <a:pt x="0" y="22944"/>
                    <a:pt x="22944" y="0"/>
                    <a:pt x="51246" y="0"/>
                  </a:cubicBezTo>
                  <a:close/>
                </a:path>
              </a:pathLst>
            </a:custGeom>
            <a:solidFill>
              <a:srgbClr val="2723F2"/>
            </a:solidFill>
          </p:spPr>
        </p:sp>
        <p:sp>
          <p:nvSpPr>
            <p:cNvPr name="TextBox 12" id="12"/>
            <p:cNvSpPr txBox="true"/>
            <p:nvPr/>
          </p:nvSpPr>
          <p:spPr>
            <a:xfrm>
              <a:off x="0" y="-38100"/>
              <a:ext cx="511321" cy="140593"/>
            </a:xfrm>
            <a:prstGeom prst="rect">
              <a:avLst/>
            </a:prstGeom>
          </p:spPr>
          <p:txBody>
            <a:bodyPr anchor="ctr" rtlCol="false" tIns="50800" lIns="50800" bIns="50800" rIns="50800"/>
            <a:lstStyle/>
            <a:p>
              <a:pPr algn="ctr">
                <a:lnSpc>
                  <a:spcPts val="2659"/>
                </a:lnSpc>
              </a:pPr>
            </a:p>
          </p:txBody>
        </p:sp>
      </p:grpSp>
      <p:sp>
        <p:nvSpPr>
          <p:cNvPr name="TextBox 13" id="13"/>
          <p:cNvSpPr txBox="true"/>
          <p:nvPr/>
        </p:nvSpPr>
        <p:spPr>
          <a:xfrm rot="0">
            <a:off x="7241220" y="7937556"/>
            <a:ext cx="4071221" cy="310148"/>
          </a:xfrm>
          <a:prstGeom prst="rect">
            <a:avLst/>
          </a:prstGeom>
        </p:spPr>
        <p:txBody>
          <a:bodyPr anchor="t" rtlCol="false" tIns="0" lIns="0" bIns="0" rIns="0">
            <a:spAutoFit/>
          </a:bodyPr>
          <a:lstStyle/>
          <a:p>
            <a:pPr algn="ctr">
              <a:lnSpc>
                <a:spcPts val="2193"/>
              </a:lnSpc>
            </a:pPr>
            <a:r>
              <a:rPr lang="en-US" b="true" sz="2550" u="sng">
                <a:solidFill>
                  <a:srgbClr val="FFFFFF"/>
                </a:solidFill>
                <a:latin typeface="Aileron Bold"/>
                <a:ea typeface="Aileron Bold"/>
                <a:cs typeface="Aileron Bold"/>
                <a:sym typeface="Aileron Bold"/>
                <a:hlinkClick r:id="rId6" tooltip="https://github.com/lrammo/DIP392-group-SoftSolutions"/>
              </a:rPr>
              <a:t>Our GitHub</a:t>
            </a:r>
          </a:p>
        </p:txBody>
      </p:sp>
      <p:sp>
        <p:nvSpPr>
          <p:cNvPr name="Freeform 14" id="14"/>
          <p:cNvSpPr/>
          <p:nvPr/>
        </p:nvSpPr>
        <p:spPr>
          <a:xfrm flipH="false" flipV="false" rot="0">
            <a:off x="6758073" y="7755107"/>
            <a:ext cx="587720" cy="591073"/>
          </a:xfrm>
          <a:custGeom>
            <a:avLst/>
            <a:gdLst/>
            <a:ahLst/>
            <a:cxnLst/>
            <a:rect r="r" b="b" t="t" l="l"/>
            <a:pathLst>
              <a:path h="591073" w="587720">
                <a:moveTo>
                  <a:pt x="0" y="0"/>
                </a:moveTo>
                <a:lnTo>
                  <a:pt x="587720" y="0"/>
                </a:lnTo>
                <a:lnTo>
                  <a:pt x="587720" y="591072"/>
                </a:lnTo>
                <a:lnTo>
                  <a:pt x="0" y="591072"/>
                </a:lnTo>
                <a:lnTo>
                  <a:pt x="0" y="0"/>
                </a:lnTo>
                <a:close/>
              </a:path>
            </a:pathLst>
          </a:custGeom>
          <a:blipFill>
            <a:blip r:embed="rId7">
              <a:extLst>
                <a:ext uri="{96DAC541-7B7A-43D3-8B79-37D633B846F1}">
                  <asvg:svgBlip xmlns:asvg="http://schemas.microsoft.com/office/drawing/2016/SVG/main" r:embed="rId8"/>
                </a:ext>
              </a:extLst>
            </a:blip>
            <a:stretch>
              <a:fillRect l="-123952" t="-145437" r="-24749" b="0"/>
            </a:stretch>
          </a:blipFill>
        </p:spPr>
      </p:sp>
      <p:sp>
        <p:nvSpPr>
          <p:cNvPr name="Freeform 15" id="15"/>
          <p:cNvSpPr/>
          <p:nvPr/>
        </p:nvSpPr>
        <p:spPr>
          <a:xfrm flipH="false" flipV="false" rot="0">
            <a:off x="6862647" y="7861356"/>
            <a:ext cx="378574" cy="378574"/>
          </a:xfrm>
          <a:custGeom>
            <a:avLst/>
            <a:gdLst/>
            <a:ahLst/>
            <a:cxnLst/>
            <a:rect r="r" b="b" t="t" l="l"/>
            <a:pathLst>
              <a:path h="378574" w="378574">
                <a:moveTo>
                  <a:pt x="0" y="0"/>
                </a:moveTo>
                <a:lnTo>
                  <a:pt x="378573" y="0"/>
                </a:lnTo>
                <a:lnTo>
                  <a:pt x="378573" y="378574"/>
                </a:lnTo>
                <a:lnTo>
                  <a:pt x="0" y="37857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6" id="16"/>
          <p:cNvGrpSpPr/>
          <p:nvPr/>
        </p:nvGrpSpPr>
        <p:grpSpPr>
          <a:xfrm rot="0">
            <a:off x="1028700" y="7507893"/>
            <a:ext cx="5632884" cy="1085500"/>
            <a:chOff x="0" y="0"/>
            <a:chExt cx="531856" cy="102493"/>
          </a:xfrm>
        </p:grpSpPr>
        <p:sp>
          <p:nvSpPr>
            <p:cNvPr name="Freeform 17" id="17"/>
            <p:cNvSpPr/>
            <p:nvPr/>
          </p:nvSpPr>
          <p:spPr>
            <a:xfrm flipH="false" flipV="false" rot="0">
              <a:off x="0" y="0"/>
              <a:ext cx="531856" cy="102493"/>
            </a:xfrm>
            <a:custGeom>
              <a:avLst/>
              <a:gdLst/>
              <a:ahLst/>
              <a:cxnLst/>
              <a:rect r="r" b="b" t="t" l="l"/>
              <a:pathLst>
                <a:path h="102493" w="531856">
                  <a:moveTo>
                    <a:pt x="51246" y="0"/>
                  </a:moveTo>
                  <a:lnTo>
                    <a:pt x="480610" y="0"/>
                  </a:lnTo>
                  <a:cubicBezTo>
                    <a:pt x="508912" y="0"/>
                    <a:pt x="531856" y="22944"/>
                    <a:pt x="531856" y="51246"/>
                  </a:cubicBezTo>
                  <a:lnTo>
                    <a:pt x="531856" y="51246"/>
                  </a:lnTo>
                  <a:cubicBezTo>
                    <a:pt x="531856" y="79549"/>
                    <a:pt x="508912" y="102493"/>
                    <a:pt x="480610" y="102493"/>
                  </a:cubicBezTo>
                  <a:lnTo>
                    <a:pt x="51246" y="102493"/>
                  </a:lnTo>
                  <a:cubicBezTo>
                    <a:pt x="22944" y="102493"/>
                    <a:pt x="0" y="79549"/>
                    <a:pt x="0" y="51246"/>
                  </a:cubicBezTo>
                  <a:lnTo>
                    <a:pt x="0" y="51246"/>
                  </a:lnTo>
                  <a:cubicBezTo>
                    <a:pt x="0" y="22944"/>
                    <a:pt x="22944" y="0"/>
                    <a:pt x="51246" y="0"/>
                  </a:cubicBezTo>
                  <a:close/>
                </a:path>
              </a:pathLst>
            </a:custGeom>
            <a:solidFill>
              <a:srgbClr val="000000"/>
            </a:solidFill>
          </p:spPr>
        </p:sp>
        <p:sp>
          <p:nvSpPr>
            <p:cNvPr name="TextBox 18" id="18"/>
            <p:cNvSpPr txBox="true"/>
            <p:nvPr/>
          </p:nvSpPr>
          <p:spPr>
            <a:xfrm>
              <a:off x="0" y="-38100"/>
              <a:ext cx="531856" cy="140593"/>
            </a:xfrm>
            <a:prstGeom prst="rect">
              <a:avLst/>
            </a:prstGeom>
          </p:spPr>
          <p:txBody>
            <a:bodyPr anchor="ctr" rtlCol="false" tIns="50800" lIns="50800" bIns="50800" rIns="50800"/>
            <a:lstStyle/>
            <a:p>
              <a:pPr algn="ctr">
                <a:lnSpc>
                  <a:spcPts val="2659"/>
                </a:lnSpc>
              </a:pPr>
            </a:p>
          </p:txBody>
        </p:sp>
      </p:grpSp>
      <p:sp>
        <p:nvSpPr>
          <p:cNvPr name="TextBox 19" id="19"/>
          <p:cNvSpPr txBox="true"/>
          <p:nvPr/>
        </p:nvSpPr>
        <p:spPr>
          <a:xfrm rot="0">
            <a:off x="14578938" y="1162050"/>
            <a:ext cx="2680362" cy="893507"/>
          </a:xfrm>
          <a:prstGeom prst="rect">
            <a:avLst/>
          </a:prstGeom>
        </p:spPr>
        <p:txBody>
          <a:bodyPr anchor="t" rtlCol="false" tIns="0" lIns="0" bIns="0" rIns="0">
            <a:spAutoFit/>
          </a:bodyPr>
          <a:lstStyle/>
          <a:p>
            <a:pPr algn="r">
              <a:lnSpc>
                <a:spcPts val="3378"/>
              </a:lnSpc>
            </a:pPr>
            <a:r>
              <a:rPr lang="en-US" b="true" sz="3927" spc="-235">
                <a:solidFill>
                  <a:srgbClr val="000000"/>
                </a:solidFill>
                <a:latin typeface="Aileron Bold"/>
                <a:ea typeface="Aileron Bold"/>
                <a:cs typeface="Aileron Bold"/>
                <a:sym typeface="Aileron Bold"/>
              </a:rPr>
              <a:t>Soft Solutions</a:t>
            </a:r>
          </a:p>
        </p:txBody>
      </p:sp>
      <p:grpSp>
        <p:nvGrpSpPr>
          <p:cNvPr name="Group 20" id="20"/>
          <p:cNvGrpSpPr/>
          <p:nvPr/>
        </p:nvGrpSpPr>
        <p:grpSpPr>
          <a:xfrm rot="0">
            <a:off x="10585644" y="1951004"/>
            <a:ext cx="6384993" cy="6384993"/>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1"/>
              <a:stretch>
                <a:fillRect l="0" t="0" r="0" b="0"/>
              </a:stretch>
            </a:blipFill>
            <a:ln cap="sq">
              <a:noFill/>
              <a:prstDash val="solid"/>
              <a:miter/>
            </a:ln>
          </p:spPr>
        </p:sp>
      </p:grpSp>
      <p:sp>
        <p:nvSpPr>
          <p:cNvPr name="Freeform 22" id="22"/>
          <p:cNvSpPr/>
          <p:nvPr/>
        </p:nvSpPr>
        <p:spPr>
          <a:xfrm flipH="false" flipV="false" rot="0">
            <a:off x="11262866" y="8893238"/>
            <a:ext cx="697576" cy="329908"/>
          </a:xfrm>
          <a:custGeom>
            <a:avLst/>
            <a:gdLst/>
            <a:ahLst/>
            <a:cxnLst/>
            <a:rect r="r" b="b" t="t" l="l"/>
            <a:pathLst>
              <a:path h="329908" w="697576">
                <a:moveTo>
                  <a:pt x="0" y="0"/>
                </a:moveTo>
                <a:lnTo>
                  <a:pt x="697576" y="0"/>
                </a:lnTo>
                <a:lnTo>
                  <a:pt x="697576" y="329908"/>
                </a:lnTo>
                <a:lnTo>
                  <a:pt x="0" y="329908"/>
                </a:lnTo>
                <a:lnTo>
                  <a:pt x="0" y="0"/>
                </a:lnTo>
                <a:close/>
              </a:path>
            </a:pathLst>
          </a:custGeom>
          <a:blipFill>
            <a:blip r:embed="rId12">
              <a:extLst>
                <a:ext uri="{96DAC541-7B7A-43D3-8B79-37D633B846F1}">
                  <asvg:svgBlip xmlns:asvg="http://schemas.microsoft.com/office/drawing/2016/SVG/main" r:embed="rId13"/>
                </a:ext>
              </a:extLst>
            </a:blip>
            <a:stretch>
              <a:fillRect l="0" t="0" r="-134811" b="-156938"/>
            </a:stretch>
          </a:blipFill>
        </p:spPr>
      </p:sp>
      <p:sp>
        <p:nvSpPr>
          <p:cNvPr name="Freeform 23" id="23"/>
          <p:cNvSpPr/>
          <p:nvPr/>
        </p:nvSpPr>
        <p:spPr>
          <a:xfrm flipH="false" flipV="false" rot="0">
            <a:off x="16561724" y="2277718"/>
            <a:ext cx="697576" cy="329908"/>
          </a:xfrm>
          <a:custGeom>
            <a:avLst/>
            <a:gdLst/>
            <a:ahLst/>
            <a:cxnLst/>
            <a:rect r="r" b="b" t="t" l="l"/>
            <a:pathLst>
              <a:path h="329908" w="697576">
                <a:moveTo>
                  <a:pt x="0" y="0"/>
                </a:moveTo>
                <a:lnTo>
                  <a:pt x="697576" y="0"/>
                </a:lnTo>
                <a:lnTo>
                  <a:pt x="697576" y="329908"/>
                </a:lnTo>
                <a:lnTo>
                  <a:pt x="0" y="329908"/>
                </a:lnTo>
                <a:lnTo>
                  <a:pt x="0" y="0"/>
                </a:lnTo>
                <a:close/>
              </a:path>
            </a:pathLst>
          </a:custGeom>
          <a:blipFill>
            <a:blip r:embed="rId12">
              <a:extLst>
                <a:ext uri="{96DAC541-7B7A-43D3-8B79-37D633B846F1}">
                  <asvg:svgBlip xmlns:asvg="http://schemas.microsoft.com/office/drawing/2016/SVG/main" r:embed="rId13"/>
                </a:ext>
              </a:extLst>
            </a:blip>
            <a:stretch>
              <a:fillRect l="0" t="0" r="-134811" b="-156938"/>
            </a:stretch>
          </a:blipFill>
        </p:spPr>
      </p:sp>
      <p:sp>
        <p:nvSpPr>
          <p:cNvPr name="TextBox 24" id="24"/>
          <p:cNvSpPr txBox="true"/>
          <p:nvPr/>
        </p:nvSpPr>
        <p:spPr>
          <a:xfrm rot="0">
            <a:off x="1028700" y="1652838"/>
            <a:ext cx="8672431" cy="2160693"/>
          </a:xfrm>
          <a:prstGeom prst="rect">
            <a:avLst/>
          </a:prstGeom>
        </p:spPr>
        <p:txBody>
          <a:bodyPr anchor="t" rtlCol="false" tIns="0" lIns="0" bIns="0" rIns="0">
            <a:spAutoFit/>
          </a:bodyPr>
          <a:lstStyle/>
          <a:p>
            <a:pPr algn="l">
              <a:lnSpc>
                <a:spcPts val="15478"/>
              </a:lnSpc>
            </a:pPr>
            <a:r>
              <a:rPr lang="en-US" sz="17998" spc="-1079" b="true">
                <a:solidFill>
                  <a:srgbClr val="000000"/>
                </a:solidFill>
                <a:latin typeface="Aileron Bold"/>
                <a:ea typeface="Aileron Bold"/>
                <a:cs typeface="Aileron Bold"/>
                <a:sym typeface="Aileron Bold"/>
              </a:rPr>
              <a:t>About </a:t>
            </a:r>
          </a:p>
        </p:txBody>
      </p:sp>
      <p:sp>
        <p:nvSpPr>
          <p:cNvPr name="TextBox 25" id="25"/>
          <p:cNvSpPr txBox="true"/>
          <p:nvPr/>
        </p:nvSpPr>
        <p:spPr>
          <a:xfrm rot="0">
            <a:off x="1028700" y="3551711"/>
            <a:ext cx="8115300" cy="4125222"/>
          </a:xfrm>
          <a:prstGeom prst="rect">
            <a:avLst/>
          </a:prstGeom>
        </p:spPr>
        <p:txBody>
          <a:bodyPr anchor="t" rtlCol="false" tIns="0" lIns="0" bIns="0" rIns="0">
            <a:spAutoFit/>
          </a:bodyPr>
          <a:lstStyle/>
          <a:p>
            <a:pPr algn="l">
              <a:lnSpc>
                <a:spcPts val="15478"/>
              </a:lnSpc>
            </a:pPr>
            <a:r>
              <a:rPr lang="en-US" sz="17998" spc="-1079" b="true">
                <a:solidFill>
                  <a:srgbClr val="2723F2"/>
                </a:solidFill>
                <a:latin typeface="Aileron Bold"/>
                <a:ea typeface="Aileron Bold"/>
                <a:cs typeface="Aileron Bold"/>
                <a:sym typeface="Aileron Bold"/>
              </a:rPr>
              <a:t>Our Team</a:t>
            </a:r>
          </a:p>
        </p:txBody>
      </p:sp>
      <p:sp>
        <p:nvSpPr>
          <p:cNvPr name="Freeform 26" id="26"/>
          <p:cNvSpPr/>
          <p:nvPr/>
        </p:nvSpPr>
        <p:spPr>
          <a:xfrm flipH="false" flipV="false" rot="0">
            <a:off x="7978761" y="5984114"/>
            <a:ext cx="1165239" cy="1165239"/>
          </a:xfrm>
          <a:custGeom>
            <a:avLst/>
            <a:gdLst/>
            <a:ahLst/>
            <a:cxnLst/>
            <a:rect r="r" b="b" t="t" l="l"/>
            <a:pathLst>
              <a:path h="1165239" w="1165239">
                <a:moveTo>
                  <a:pt x="0" y="0"/>
                </a:moveTo>
                <a:lnTo>
                  <a:pt x="1165239" y="0"/>
                </a:lnTo>
                <a:lnTo>
                  <a:pt x="1165239" y="1165239"/>
                </a:lnTo>
                <a:lnTo>
                  <a:pt x="0" y="116523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27" id="27"/>
          <p:cNvSpPr/>
          <p:nvPr/>
        </p:nvSpPr>
        <p:spPr>
          <a:xfrm flipH="true" flipV="false" rot="0">
            <a:off x="1028700" y="1002159"/>
            <a:ext cx="539970" cy="539970"/>
          </a:xfrm>
          <a:custGeom>
            <a:avLst/>
            <a:gdLst/>
            <a:ahLst/>
            <a:cxnLst/>
            <a:rect r="r" b="b" t="t" l="l"/>
            <a:pathLst>
              <a:path h="539970" w="539970">
                <a:moveTo>
                  <a:pt x="539970" y="0"/>
                </a:moveTo>
                <a:lnTo>
                  <a:pt x="0" y="0"/>
                </a:lnTo>
                <a:lnTo>
                  <a:pt x="0" y="539970"/>
                </a:lnTo>
                <a:lnTo>
                  <a:pt x="539970" y="539970"/>
                </a:lnTo>
                <a:lnTo>
                  <a:pt x="53997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28" id="28"/>
          <p:cNvSpPr txBox="true"/>
          <p:nvPr/>
        </p:nvSpPr>
        <p:spPr>
          <a:xfrm rot="0">
            <a:off x="1432828" y="7769896"/>
            <a:ext cx="4824628" cy="780569"/>
          </a:xfrm>
          <a:prstGeom prst="rect">
            <a:avLst/>
          </a:prstGeom>
        </p:spPr>
        <p:txBody>
          <a:bodyPr anchor="t" rtlCol="false" tIns="0" lIns="0" bIns="0" rIns="0">
            <a:spAutoFit/>
          </a:bodyPr>
          <a:lstStyle/>
          <a:p>
            <a:pPr algn="ctr">
              <a:lnSpc>
                <a:spcPts val="5678"/>
              </a:lnSpc>
            </a:pPr>
            <a:r>
              <a:rPr lang="en-US" sz="6602" spc="-396">
                <a:solidFill>
                  <a:srgbClr val="FFFFFF"/>
                </a:solidFill>
                <a:latin typeface="Aileron"/>
                <a:ea typeface="Aileron"/>
                <a:cs typeface="Aileron"/>
                <a:sym typeface="Aileron"/>
              </a:rPr>
              <a:t>Presentation</a:t>
            </a:r>
          </a:p>
        </p:txBody>
      </p:sp>
      <p:sp>
        <p:nvSpPr>
          <p:cNvPr name="TextBox 29" id="29"/>
          <p:cNvSpPr txBox="true"/>
          <p:nvPr/>
        </p:nvSpPr>
        <p:spPr>
          <a:xfrm rot="0">
            <a:off x="1028700" y="8929966"/>
            <a:ext cx="7723064" cy="342177"/>
          </a:xfrm>
          <a:prstGeom prst="rect">
            <a:avLst/>
          </a:prstGeom>
        </p:spPr>
        <p:txBody>
          <a:bodyPr anchor="t" rtlCol="false" tIns="0" lIns="0" bIns="0" rIns="0">
            <a:spAutoFit/>
          </a:bodyPr>
          <a:lstStyle/>
          <a:p>
            <a:pPr algn="l">
              <a:lnSpc>
                <a:spcPts val="2451"/>
              </a:lnSpc>
            </a:pPr>
            <a:r>
              <a:rPr lang="en-US" sz="2850" i="true">
                <a:solidFill>
                  <a:srgbClr val="000000"/>
                </a:solidFill>
                <a:latin typeface="Aileron Italics"/>
                <a:ea typeface="Aileron Italics"/>
                <a:cs typeface="Aileron Italics"/>
                <a:sym typeface="Aileron Italics"/>
              </a:rPr>
              <a:t>Expertise and Passion at Your Service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723F2"/>
        </a:solidFill>
      </p:bgPr>
    </p:bg>
    <p:spTree>
      <p:nvGrpSpPr>
        <p:cNvPr id="1" name=""/>
        <p:cNvGrpSpPr/>
        <p:nvPr/>
      </p:nvGrpSpPr>
      <p:grpSpPr>
        <a:xfrm>
          <a:off x="0" y="0"/>
          <a:ext cx="0" cy="0"/>
          <a:chOff x="0" y="0"/>
          <a:chExt cx="0" cy="0"/>
        </a:xfrm>
      </p:grpSpPr>
      <p:sp>
        <p:nvSpPr>
          <p:cNvPr name="Freeform 2" id="2"/>
          <p:cNvSpPr/>
          <p:nvPr/>
        </p:nvSpPr>
        <p:spPr>
          <a:xfrm flipH="false" flipV="true" rot="6282643">
            <a:off x="579340" y="235794"/>
            <a:ext cx="6949104" cy="6949104"/>
          </a:xfrm>
          <a:custGeom>
            <a:avLst/>
            <a:gdLst/>
            <a:ahLst/>
            <a:cxnLst/>
            <a:rect r="r" b="b" t="t" l="l"/>
            <a:pathLst>
              <a:path h="6949104" w="6949104">
                <a:moveTo>
                  <a:pt x="0" y="6949104"/>
                </a:moveTo>
                <a:lnTo>
                  <a:pt x="6949104" y="6949104"/>
                </a:lnTo>
                <a:lnTo>
                  <a:pt x="6949104" y="0"/>
                </a:lnTo>
                <a:lnTo>
                  <a:pt x="0" y="0"/>
                </a:lnTo>
                <a:lnTo>
                  <a:pt x="0" y="6949104"/>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8974314" y="4869435"/>
            <a:ext cx="8284986" cy="3850841"/>
            <a:chOff x="0" y="0"/>
            <a:chExt cx="1283561" cy="596596"/>
          </a:xfrm>
        </p:grpSpPr>
        <p:sp>
          <p:nvSpPr>
            <p:cNvPr name="Freeform 4" id="4"/>
            <p:cNvSpPr/>
            <p:nvPr/>
          </p:nvSpPr>
          <p:spPr>
            <a:xfrm flipH="false" flipV="false" rot="0">
              <a:off x="0" y="0"/>
              <a:ext cx="1283561" cy="596596"/>
            </a:xfrm>
            <a:custGeom>
              <a:avLst/>
              <a:gdLst/>
              <a:ahLst/>
              <a:cxnLst/>
              <a:rect r="r" b="b" t="t" l="l"/>
              <a:pathLst>
                <a:path h="596596" w="1283561">
                  <a:moveTo>
                    <a:pt x="21492" y="0"/>
                  </a:moveTo>
                  <a:lnTo>
                    <a:pt x="1262069" y="0"/>
                  </a:lnTo>
                  <a:cubicBezTo>
                    <a:pt x="1273939" y="0"/>
                    <a:pt x="1283561" y="9622"/>
                    <a:pt x="1283561" y="21492"/>
                  </a:cubicBezTo>
                  <a:lnTo>
                    <a:pt x="1283561" y="575104"/>
                  </a:lnTo>
                  <a:cubicBezTo>
                    <a:pt x="1283561" y="586974"/>
                    <a:pt x="1273939" y="596596"/>
                    <a:pt x="1262069" y="596596"/>
                  </a:cubicBezTo>
                  <a:lnTo>
                    <a:pt x="21492" y="596596"/>
                  </a:lnTo>
                  <a:cubicBezTo>
                    <a:pt x="9622" y="596596"/>
                    <a:pt x="0" y="586974"/>
                    <a:pt x="0" y="575104"/>
                  </a:cubicBezTo>
                  <a:lnTo>
                    <a:pt x="0" y="21492"/>
                  </a:lnTo>
                  <a:cubicBezTo>
                    <a:pt x="0" y="9622"/>
                    <a:pt x="9622" y="0"/>
                    <a:pt x="21492" y="0"/>
                  </a:cubicBezTo>
                  <a:close/>
                </a:path>
              </a:pathLst>
            </a:custGeom>
            <a:blipFill>
              <a:blip r:embed="rId4"/>
              <a:stretch>
                <a:fillRect l="0" t="-55097" r="0" b="-60049"/>
              </a:stretch>
            </a:blipFill>
          </p:spPr>
        </p:sp>
      </p:grpSp>
      <p:sp>
        <p:nvSpPr>
          <p:cNvPr name="Freeform 5" id="5"/>
          <p:cNvSpPr/>
          <p:nvPr/>
        </p:nvSpPr>
        <p:spPr>
          <a:xfrm flipH="true" flipV="false" rot="-5400000">
            <a:off x="3849693" y="8738679"/>
            <a:ext cx="4298681" cy="2297840"/>
          </a:xfrm>
          <a:custGeom>
            <a:avLst/>
            <a:gdLst/>
            <a:ahLst/>
            <a:cxnLst/>
            <a:rect r="r" b="b" t="t" l="l"/>
            <a:pathLst>
              <a:path h="2297840" w="4298681">
                <a:moveTo>
                  <a:pt x="4298681" y="0"/>
                </a:moveTo>
                <a:lnTo>
                  <a:pt x="0" y="0"/>
                </a:lnTo>
                <a:lnTo>
                  <a:pt x="0" y="2297840"/>
                </a:lnTo>
                <a:lnTo>
                  <a:pt x="4298681" y="2297840"/>
                </a:lnTo>
                <a:lnTo>
                  <a:pt x="429868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true" flipV="false" rot="-5400000">
            <a:off x="4998613" y="8003006"/>
            <a:ext cx="4298681" cy="2297840"/>
          </a:xfrm>
          <a:custGeom>
            <a:avLst/>
            <a:gdLst/>
            <a:ahLst/>
            <a:cxnLst/>
            <a:rect r="r" b="b" t="t" l="l"/>
            <a:pathLst>
              <a:path h="2297840" w="4298681">
                <a:moveTo>
                  <a:pt x="4298681" y="0"/>
                </a:moveTo>
                <a:lnTo>
                  <a:pt x="0" y="0"/>
                </a:lnTo>
                <a:lnTo>
                  <a:pt x="0" y="2297841"/>
                </a:lnTo>
                <a:lnTo>
                  <a:pt x="4298681" y="2297841"/>
                </a:lnTo>
                <a:lnTo>
                  <a:pt x="4298681"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028700" y="4396010"/>
            <a:ext cx="648271" cy="651969"/>
          </a:xfrm>
          <a:custGeom>
            <a:avLst/>
            <a:gdLst/>
            <a:ahLst/>
            <a:cxnLst/>
            <a:rect r="r" b="b" t="t" l="l"/>
            <a:pathLst>
              <a:path h="651969" w="648271">
                <a:moveTo>
                  <a:pt x="0" y="0"/>
                </a:moveTo>
                <a:lnTo>
                  <a:pt x="648271" y="0"/>
                </a:lnTo>
                <a:lnTo>
                  <a:pt x="648271" y="651969"/>
                </a:lnTo>
                <a:lnTo>
                  <a:pt x="0" y="651969"/>
                </a:lnTo>
                <a:lnTo>
                  <a:pt x="0" y="0"/>
                </a:lnTo>
                <a:close/>
              </a:path>
            </a:pathLst>
          </a:custGeom>
          <a:blipFill>
            <a:blip r:embed="rId7">
              <a:extLst>
                <a:ext uri="{96DAC541-7B7A-43D3-8B79-37D633B846F1}">
                  <asvg:svgBlip xmlns:asvg="http://schemas.microsoft.com/office/drawing/2016/SVG/main" r:embed="rId8"/>
                </a:ext>
              </a:extLst>
            </a:blip>
            <a:stretch>
              <a:fillRect l="-123952" t="-145437" r="-24749" b="0"/>
            </a:stretch>
          </a:blipFill>
        </p:spPr>
      </p:sp>
      <p:sp>
        <p:nvSpPr>
          <p:cNvPr name="Freeform 8" id="8"/>
          <p:cNvSpPr/>
          <p:nvPr/>
        </p:nvSpPr>
        <p:spPr>
          <a:xfrm flipH="false" flipV="false" rot="0">
            <a:off x="1206685" y="4574554"/>
            <a:ext cx="292301" cy="294881"/>
          </a:xfrm>
          <a:custGeom>
            <a:avLst/>
            <a:gdLst/>
            <a:ahLst/>
            <a:cxnLst/>
            <a:rect r="r" b="b" t="t" l="l"/>
            <a:pathLst>
              <a:path h="294881" w="292301">
                <a:moveTo>
                  <a:pt x="0" y="0"/>
                </a:moveTo>
                <a:lnTo>
                  <a:pt x="292301" y="0"/>
                </a:lnTo>
                <a:lnTo>
                  <a:pt x="292301" y="294881"/>
                </a:lnTo>
                <a:lnTo>
                  <a:pt x="0" y="29488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6561724" y="8928392"/>
            <a:ext cx="697576" cy="329908"/>
          </a:xfrm>
          <a:custGeom>
            <a:avLst/>
            <a:gdLst/>
            <a:ahLst/>
            <a:cxnLst/>
            <a:rect r="r" b="b" t="t" l="l"/>
            <a:pathLst>
              <a:path h="329908" w="697576">
                <a:moveTo>
                  <a:pt x="0" y="0"/>
                </a:moveTo>
                <a:lnTo>
                  <a:pt x="697576" y="0"/>
                </a:lnTo>
                <a:lnTo>
                  <a:pt x="697576" y="329908"/>
                </a:lnTo>
                <a:lnTo>
                  <a:pt x="0" y="329908"/>
                </a:lnTo>
                <a:lnTo>
                  <a:pt x="0" y="0"/>
                </a:lnTo>
                <a:close/>
              </a:path>
            </a:pathLst>
          </a:custGeom>
          <a:blipFill>
            <a:blip r:embed="rId11">
              <a:extLst>
                <a:ext uri="{96DAC541-7B7A-43D3-8B79-37D633B846F1}">
                  <asvg:svgBlip xmlns:asvg="http://schemas.microsoft.com/office/drawing/2016/SVG/main" r:embed="rId12"/>
                </a:ext>
              </a:extLst>
            </a:blip>
            <a:stretch>
              <a:fillRect l="0" t="0" r="-134811" b="-156938"/>
            </a:stretch>
          </a:blipFill>
        </p:spPr>
      </p:sp>
      <p:sp>
        <p:nvSpPr>
          <p:cNvPr name="Freeform 10" id="10"/>
          <p:cNvSpPr/>
          <p:nvPr/>
        </p:nvSpPr>
        <p:spPr>
          <a:xfrm flipH="false" flipV="false" rot="0">
            <a:off x="16719330" y="1028700"/>
            <a:ext cx="539970" cy="539970"/>
          </a:xfrm>
          <a:custGeom>
            <a:avLst/>
            <a:gdLst/>
            <a:ahLst/>
            <a:cxnLst/>
            <a:rect r="r" b="b" t="t" l="l"/>
            <a:pathLst>
              <a:path h="539970" w="539970">
                <a:moveTo>
                  <a:pt x="0" y="0"/>
                </a:moveTo>
                <a:lnTo>
                  <a:pt x="539970" y="0"/>
                </a:lnTo>
                <a:lnTo>
                  <a:pt x="539970" y="539970"/>
                </a:lnTo>
                <a:lnTo>
                  <a:pt x="0" y="539970"/>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1" id="11"/>
          <p:cNvSpPr txBox="true"/>
          <p:nvPr/>
        </p:nvSpPr>
        <p:spPr>
          <a:xfrm rot="0">
            <a:off x="1028700" y="1438275"/>
            <a:ext cx="6119253" cy="2922811"/>
          </a:xfrm>
          <a:prstGeom prst="rect">
            <a:avLst/>
          </a:prstGeom>
        </p:spPr>
        <p:txBody>
          <a:bodyPr anchor="t" rtlCol="false" tIns="0" lIns="0" bIns="0" rIns="0">
            <a:spAutoFit/>
          </a:bodyPr>
          <a:lstStyle/>
          <a:p>
            <a:pPr algn="l">
              <a:lnSpc>
                <a:spcPts val="10975"/>
              </a:lnSpc>
            </a:pPr>
            <a:r>
              <a:rPr lang="en-US" sz="12762" spc="-765" b="true">
                <a:solidFill>
                  <a:srgbClr val="FFFFFF"/>
                </a:solidFill>
                <a:latin typeface="Aileron Bold"/>
                <a:ea typeface="Aileron Bold"/>
                <a:cs typeface="Aileron Bold"/>
                <a:sym typeface="Aileron Bold"/>
              </a:rPr>
              <a:t>Our Team</a:t>
            </a:r>
          </a:p>
        </p:txBody>
      </p:sp>
      <p:sp>
        <p:nvSpPr>
          <p:cNvPr name="TextBox 12" id="12"/>
          <p:cNvSpPr txBox="true"/>
          <p:nvPr/>
        </p:nvSpPr>
        <p:spPr>
          <a:xfrm rot="0">
            <a:off x="8974314" y="2189386"/>
            <a:ext cx="8284986" cy="2171402"/>
          </a:xfrm>
          <a:prstGeom prst="rect">
            <a:avLst/>
          </a:prstGeom>
        </p:spPr>
        <p:txBody>
          <a:bodyPr anchor="t" rtlCol="false" tIns="0" lIns="0" bIns="0" rIns="0">
            <a:spAutoFit/>
          </a:bodyPr>
          <a:lstStyle/>
          <a:p>
            <a:pPr algn="just">
              <a:lnSpc>
                <a:spcPts val="2882"/>
              </a:lnSpc>
            </a:pPr>
            <a:r>
              <a:rPr lang="en-US" sz="2401">
                <a:solidFill>
                  <a:srgbClr val="FFFFFF"/>
                </a:solidFill>
                <a:latin typeface="Aileron"/>
                <a:ea typeface="Aileron"/>
                <a:cs typeface="Aileron"/>
                <a:sym typeface="Aileron"/>
              </a:rPr>
              <a:t>We are a team of software engineering students passionate about building innovative solutions. With diverse skills in coding and problem-solving, we collaborate to develop high-quality applications. Driven by curiosity and teamwork, we embrace challenges and new technologies to create impactful software.</a:t>
            </a:r>
          </a:p>
        </p:txBody>
      </p:sp>
      <p:sp>
        <p:nvSpPr>
          <p:cNvPr name="TextBox 13" id="13"/>
          <p:cNvSpPr txBox="true"/>
          <p:nvPr/>
        </p:nvSpPr>
        <p:spPr>
          <a:xfrm rot="0">
            <a:off x="1028700" y="8668086"/>
            <a:ext cx="2349419" cy="658523"/>
          </a:xfrm>
          <a:prstGeom prst="rect">
            <a:avLst/>
          </a:prstGeom>
        </p:spPr>
        <p:txBody>
          <a:bodyPr anchor="t" rtlCol="false" tIns="0" lIns="0" bIns="0" rIns="0">
            <a:spAutoFit/>
          </a:bodyPr>
          <a:lstStyle/>
          <a:p>
            <a:pPr algn="l">
              <a:lnSpc>
                <a:spcPts val="2494"/>
              </a:lnSpc>
            </a:pPr>
            <a:r>
              <a:rPr lang="en-US" sz="2900" spc="-174" b="true">
                <a:solidFill>
                  <a:srgbClr val="FFFFFF"/>
                </a:solidFill>
                <a:latin typeface="Aileron Bold"/>
                <a:ea typeface="Aileron Bold"/>
                <a:cs typeface="Aileron Bold"/>
                <a:sym typeface="Aileron Bold"/>
              </a:rPr>
              <a:t>Soft</a:t>
            </a:r>
          </a:p>
          <a:p>
            <a:pPr algn="l">
              <a:lnSpc>
                <a:spcPts val="2494"/>
              </a:lnSpc>
            </a:pPr>
            <a:r>
              <a:rPr lang="en-US" sz="2900" spc="-174" b="true">
                <a:solidFill>
                  <a:srgbClr val="FFFFFF"/>
                </a:solidFill>
                <a:latin typeface="Aileron Bold"/>
                <a:ea typeface="Aileron Bold"/>
                <a:cs typeface="Aileron Bold"/>
                <a:sym typeface="Aileron Bold"/>
              </a:rPr>
              <a:t>Solutions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723F2"/>
        </a:solidFill>
      </p:bgPr>
    </p:bg>
    <p:spTree>
      <p:nvGrpSpPr>
        <p:cNvPr id="1" name=""/>
        <p:cNvGrpSpPr/>
        <p:nvPr/>
      </p:nvGrpSpPr>
      <p:grpSpPr>
        <a:xfrm>
          <a:off x="0" y="0"/>
          <a:ext cx="0" cy="0"/>
          <a:chOff x="0" y="0"/>
          <a:chExt cx="0" cy="0"/>
        </a:xfrm>
      </p:grpSpPr>
      <p:sp>
        <p:nvSpPr>
          <p:cNvPr name="Freeform 2" id="2"/>
          <p:cNvSpPr/>
          <p:nvPr/>
        </p:nvSpPr>
        <p:spPr>
          <a:xfrm flipH="false" flipV="false" rot="0">
            <a:off x="1141626" y="4026595"/>
            <a:ext cx="3202932" cy="1426500"/>
          </a:xfrm>
          <a:custGeom>
            <a:avLst/>
            <a:gdLst/>
            <a:ahLst/>
            <a:cxnLst/>
            <a:rect r="r" b="b" t="t" l="l"/>
            <a:pathLst>
              <a:path h="1426500" w="3202932">
                <a:moveTo>
                  <a:pt x="0" y="0"/>
                </a:moveTo>
                <a:lnTo>
                  <a:pt x="3202932" y="0"/>
                </a:lnTo>
                <a:lnTo>
                  <a:pt x="3202932" y="1426500"/>
                </a:lnTo>
                <a:lnTo>
                  <a:pt x="0" y="1426500"/>
                </a:lnTo>
                <a:lnTo>
                  <a:pt x="0" y="0"/>
                </a:lnTo>
                <a:close/>
              </a:path>
            </a:pathLst>
          </a:custGeom>
          <a:blipFill>
            <a:blip r:embed="rId2">
              <a:extLst>
                <a:ext uri="{96DAC541-7B7A-43D3-8B79-37D633B846F1}">
                  <asvg:svgBlip xmlns:asvg="http://schemas.microsoft.com/office/drawing/2016/SVG/main" r:embed="rId3"/>
                </a:ext>
              </a:extLst>
            </a:blip>
            <a:stretch>
              <a:fillRect l="-20111" t="0" r="-104976" b="-456907"/>
            </a:stretch>
          </a:blipFill>
        </p:spPr>
      </p:sp>
      <p:grpSp>
        <p:nvGrpSpPr>
          <p:cNvPr name="Group 3" id="3"/>
          <p:cNvGrpSpPr>
            <a:grpSpLocks noChangeAspect="true"/>
          </p:cNvGrpSpPr>
          <p:nvPr/>
        </p:nvGrpSpPr>
        <p:grpSpPr>
          <a:xfrm rot="0">
            <a:off x="3683294" y="3085702"/>
            <a:ext cx="2369645" cy="2369645"/>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FFFFFF"/>
            </a:solidFill>
          </p:spPr>
        </p:sp>
        <p:sp>
          <p:nvSpPr>
            <p:cNvPr name="Freeform 5" id="5"/>
            <p:cNvSpPr/>
            <p:nvPr/>
          </p:nvSpPr>
          <p:spPr>
            <a:xfrm flipH="false" flipV="false" rot="0">
              <a:off x="227013" y="387928"/>
              <a:ext cx="5895974" cy="5627483"/>
            </a:xfrm>
            <a:custGeom>
              <a:avLst/>
              <a:gdLst/>
              <a:ahLst/>
              <a:cxnLst/>
              <a:rect r="r" b="b" t="t" l="l"/>
              <a:pathLst>
                <a:path h="5627483" w="5895974">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4"/>
              <a:stretch>
                <a:fillRect l="223" t="0" r="223" b="0"/>
              </a:stretch>
            </a:blipFill>
          </p:spPr>
        </p:sp>
      </p:grpSp>
      <p:sp>
        <p:nvSpPr>
          <p:cNvPr name="Freeform 6" id="6"/>
          <p:cNvSpPr/>
          <p:nvPr/>
        </p:nvSpPr>
        <p:spPr>
          <a:xfrm flipH="false" flipV="false" rot="0">
            <a:off x="6601983" y="4026595"/>
            <a:ext cx="3202932" cy="1426500"/>
          </a:xfrm>
          <a:custGeom>
            <a:avLst/>
            <a:gdLst/>
            <a:ahLst/>
            <a:cxnLst/>
            <a:rect r="r" b="b" t="t" l="l"/>
            <a:pathLst>
              <a:path h="1426500" w="3202932">
                <a:moveTo>
                  <a:pt x="0" y="0"/>
                </a:moveTo>
                <a:lnTo>
                  <a:pt x="3202932" y="0"/>
                </a:lnTo>
                <a:lnTo>
                  <a:pt x="3202932" y="1426500"/>
                </a:lnTo>
                <a:lnTo>
                  <a:pt x="0" y="1426500"/>
                </a:lnTo>
                <a:lnTo>
                  <a:pt x="0" y="0"/>
                </a:lnTo>
                <a:close/>
              </a:path>
            </a:pathLst>
          </a:custGeom>
          <a:blipFill>
            <a:blip r:embed="rId2">
              <a:extLst>
                <a:ext uri="{96DAC541-7B7A-43D3-8B79-37D633B846F1}">
                  <asvg:svgBlip xmlns:asvg="http://schemas.microsoft.com/office/drawing/2016/SVG/main" r:embed="rId3"/>
                </a:ext>
              </a:extLst>
            </a:blip>
            <a:stretch>
              <a:fillRect l="-20111" t="0" r="-104976" b="-456907"/>
            </a:stretch>
          </a:blipFill>
        </p:spPr>
      </p:sp>
      <p:grpSp>
        <p:nvGrpSpPr>
          <p:cNvPr name="Group 7" id="7"/>
          <p:cNvGrpSpPr>
            <a:grpSpLocks noChangeAspect="true"/>
          </p:cNvGrpSpPr>
          <p:nvPr/>
        </p:nvGrpSpPr>
        <p:grpSpPr>
          <a:xfrm rot="0">
            <a:off x="8920540" y="3085702"/>
            <a:ext cx="2367393" cy="2367393"/>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FFFFFF"/>
            </a:solidFill>
          </p:spPr>
        </p:sp>
        <p:sp>
          <p:nvSpPr>
            <p:cNvPr name="Freeform 9" id="9"/>
            <p:cNvSpPr/>
            <p:nvPr/>
          </p:nvSpPr>
          <p:spPr>
            <a:xfrm flipH="false" flipV="false" rot="0">
              <a:off x="227013" y="387928"/>
              <a:ext cx="5895974" cy="5627483"/>
            </a:xfrm>
            <a:custGeom>
              <a:avLst/>
              <a:gdLst/>
              <a:ahLst/>
              <a:cxnLst/>
              <a:rect r="r" b="b" t="t" l="l"/>
              <a:pathLst>
                <a:path h="5627483" w="5895974">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5"/>
              <a:stretch>
                <a:fillRect l="223" t="-187" r="223" b="-187"/>
              </a:stretch>
            </a:blipFill>
          </p:spPr>
        </p:sp>
      </p:grpSp>
      <p:sp>
        <p:nvSpPr>
          <p:cNvPr name="Freeform 10" id="10"/>
          <p:cNvSpPr/>
          <p:nvPr/>
        </p:nvSpPr>
        <p:spPr>
          <a:xfrm flipH="false" flipV="false" rot="0">
            <a:off x="11985696" y="4026595"/>
            <a:ext cx="3202932" cy="1426500"/>
          </a:xfrm>
          <a:custGeom>
            <a:avLst/>
            <a:gdLst/>
            <a:ahLst/>
            <a:cxnLst/>
            <a:rect r="r" b="b" t="t" l="l"/>
            <a:pathLst>
              <a:path h="1426500" w="3202932">
                <a:moveTo>
                  <a:pt x="0" y="0"/>
                </a:moveTo>
                <a:lnTo>
                  <a:pt x="3202932" y="0"/>
                </a:lnTo>
                <a:lnTo>
                  <a:pt x="3202932" y="1426500"/>
                </a:lnTo>
                <a:lnTo>
                  <a:pt x="0" y="1426500"/>
                </a:lnTo>
                <a:lnTo>
                  <a:pt x="0" y="0"/>
                </a:lnTo>
                <a:close/>
              </a:path>
            </a:pathLst>
          </a:custGeom>
          <a:blipFill>
            <a:blip r:embed="rId2">
              <a:extLst>
                <a:ext uri="{96DAC541-7B7A-43D3-8B79-37D633B846F1}">
                  <asvg:svgBlip xmlns:asvg="http://schemas.microsoft.com/office/drawing/2016/SVG/main" r:embed="rId3"/>
                </a:ext>
              </a:extLst>
            </a:blip>
            <a:stretch>
              <a:fillRect l="-20111" t="0" r="-104976" b="-456907"/>
            </a:stretch>
          </a:blipFill>
        </p:spPr>
      </p:sp>
      <p:sp>
        <p:nvSpPr>
          <p:cNvPr name="Freeform 11" id="11"/>
          <p:cNvSpPr/>
          <p:nvPr/>
        </p:nvSpPr>
        <p:spPr>
          <a:xfrm flipH="false" flipV="false" rot="0">
            <a:off x="1141626" y="6925549"/>
            <a:ext cx="3202932" cy="1426500"/>
          </a:xfrm>
          <a:custGeom>
            <a:avLst/>
            <a:gdLst/>
            <a:ahLst/>
            <a:cxnLst/>
            <a:rect r="r" b="b" t="t" l="l"/>
            <a:pathLst>
              <a:path h="1426500" w="3202932">
                <a:moveTo>
                  <a:pt x="0" y="0"/>
                </a:moveTo>
                <a:lnTo>
                  <a:pt x="3202932" y="0"/>
                </a:lnTo>
                <a:lnTo>
                  <a:pt x="3202932" y="1426500"/>
                </a:lnTo>
                <a:lnTo>
                  <a:pt x="0" y="1426500"/>
                </a:lnTo>
                <a:lnTo>
                  <a:pt x="0" y="0"/>
                </a:lnTo>
                <a:close/>
              </a:path>
            </a:pathLst>
          </a:custGeom>
          <a:blipFill>
            <a:blip r:embed="rId2">
              <a:extLst>
                <a:ext uri="{96DAC541-7B7A-43D3-8B79-37D633B846F1}">
                  <asvg:svgBlip xmlns:asvg="http://schemas.microsoft.com/office/drawing/2016/SVG/main" r:embed="rId3"/>
                </a:ext>
              </a:extLst>
            </a:blip>
            <a:stretch>
              <a:fillRect l="-20111" t="0" r="-104976" b="-456907"/>
            </a:stretch>
          </a:blipFill>
        </p:spPr>
      </p:sp>
      <p:grpSp>
        <p:nvGrpSpPr>
          <p:cNvPr name="Group 12" id="12"/>
          <p:cNvGrpSpPr>
            <a:grpSpLocks noChangeAspect="true"/>
          </p:cNvGrpSpPr>
          <p:nvPr/>
        </p:nvGrpSpPr>
        <p:grpSpPr>
          <a:xfrm rot="0">
            <a:off x="3937057" y="5984655"/>
            <a:ext cx="2390403" cy="2390403"/>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FFFFFF"/>
            </a:solidFill>
          </p:spPr>
        </p:sp>
        <p:sp>
          <p:nvSpPr>
            <p:cNvPr name="Freeform 14" id="14"/>
            <p:cNvSpPr/>
            <p:nvPr/>
          </p:nvSpPr>
          <p:spPr>
            <a:xfrm flipH="false" flipV="false" rot="0">
              <a:off x="227013" y="387928"/>
              <a:ext cx="5895974" cy="5627483"/>
            </a:xfrm>
            <a:custGeom>
              <a:avLst/>
              <a:gdLst/>
              <a:ahLst/>
              <a:cxnLst/>
              <a:rect r="r" b="b" t="t" l="l"/>
              <a:pathLst>
                <a:path h="5627483" w="5895974">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6"/>
              <a:stretch>
                <a:fillRect l="-52828" t="-64739" r="-55790" b="-100097"/>
              </a:stretch>
            </a:blipFill>
          </p:spPr>
        </p:sp>
      </p:grpSp>
      <p:sp>
        <p:nvSpPr>
          <p:cNvPr name="Freeform 15" id="15"/>
          <p:cNvSpPr/>
          <p:nvPr/>
        </p:nvSpPr>
        <p:spPr>
          <a:xfrm flipH="false" flipV="false" rot="0">
            <a:off x="6601983" y="6925549"/>
            <a:ext cx="3196005" cy="1423415"/>
          </a:xfrm>
          <a:custGeom>
            <a:avLst/>
            <a:gdLst/>
            <a:ahLst/>
            <a:cxnLst/>
            <a:rect r="r" b="b" t="t" l="l"/>
            <a:pathLst>
              <a:path h="1423415" w="3196005">
                <a:moveTo>
                  <a:pt x="0" y="0"/>
                </a:moveTo>
                <a:lnTo>
                  <a:pt x="3196005" y="0"/>
                </a:lnTo>
                <a:lnTo>
                  <a:pt x="3196005" y="1423415"/>
                </a:lnTo>
                <a:lnTo>
                  <a:pt x="0" y="1423415"/>
                </a:lnTo>
                <a:lnTo>
                  <a:pt x="0" y="0"/>
                </a:lnTo>
                <a:close/>
              </a:path>
            </a:pathLst>
          </a:custGeom>
          <a:blipFill>
            <a:blip r:embed="rId2">
              <a:extLst>
                <a:ext uri="{96DAC541-7B7A-43D3-8B79-37D633B846F1}">
                  <asvg:svgBlip xmlns:asvg="http://schemas.microsoft.com/office/drawing/2016/SVG/main" r:embed="rId3"/>
                </a:ext>
              </a:extLst>
            </a:blip>
            <a:stretch>
              <a:fillRect l="-20111" t="0" r="-104976" b="-456907"/>
            </a:stretch>
          </a:blipFill>
        </p:spPr>
      </p:sp>
      <p:grpSp>
        <p:nvGrpSpPr>
          <p:cNvPr name="Group 16" id="16"/>
          <p:cNvGrpSpPr>
            <a:grpSpLocks noChangeAspect="true"/>
          </p:cNvGrpSpPr>
          <p:nvPr/>
        </p:nvGrpSpPr>
        <p:grpSpPr>
          <a:xfrm rot="0">
            <a:off x="9009289" y="5984655"/>
            <a:ext cx="2364308" cy="2364308"/>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FFFFFF"/>
            </a:solidFill>
          </p:spPr>
        </p:sp>
        <p:sp>
          <p:nvSpPr>
            <p:cNvPr name="Freeform 18" id="18"/>
            <p:cNvSpPr/>
            <p:nvPr/>
          </p:nvSpPr>
          <p:spPr>
            <a:xfrm flipH="false" flipV="false" rot="0">
              <a:off x="227013" y="387928"/>
              <a:ext cx="5895974" cy="5627483"/>
            </a:xfrm>
            <a:custGeom>
              <a:avLst/>
              <a:gdLst/>
              <a:ahLst/>
              <a:cxnLst/>
              <a:rect r="r" b="b" t="t" l="l"/>
              <a:pathLst>
                <a:path h="5627483" w="5895974">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7"/>
              <a:stretch>
                <a:fillRect l="-4654" t="-8777" r="-3638" b="0"/>
              </a:stretch>
            </a:blipFill>
          </p:spPr>
        </p:sp>
      </p:grpSp>
      <p:sp>
        <p:nvSpPr>
          <p:cNvPr name="Freeform 19" id="19"/>
          <p:cNvSpPr/>
          <p:nvPr/>
        </p:nvSpPr>
        <p:spPr>
          <a:xfrm flipH="false" flipV="false" rot="0">
            <a:off x="12058253" y="6925549"/>
            <a:ext cx="3211967" cy="1430524"/>
          </a:xfrm>
          <a:custGeom>
            <a:avLst/>
            <a:gdLst/>
            <a:ahLst/>
            <a:cxnLst/>
            <a:rect r="r" b="b" t="t" l="l"/>
            <a:pathLst>
              <a:path h="1430524" w="3211967">
                <a:moveTo>
                  <a:pt x="0" y="0"/>
                </a:moveTo>
                <a:lnTo>
                  <a:pt x="3211967" y="0"/>
                </a:lnTo>
                <a:lnTo>
                  <a:pt x="3211967" y="1430524"/>
                </a:lnTo>
                <a:lnTo>
                  <a:pt x="0" y="1430524"/>
                </a:lnTo>
                <a:lnTo>
                  <a:pt x="0" y="0"/>
                </a:lnTo>
                <a:close/>
              </a:path>
            </a:pathLst>
          </a:custGeom>
          <a:blipFill>
            <a:blip r:embed="rId2">
              <a:extLst>
                <a:ext uri="{96DAC541-7B7A-43D3-8B79-37D633B846F1}">
                  <asvg:svgBlip xmlns:asvg="http://schemas.microsoft.com/office/drawing/2016/SVG/main" r:embed="rId3"/>
                </a:ext>
              </a:extLst>
            </a:blip>
            <a:stretch>
              <a:fillRect l="-20111" t="0" r="-104976" b="-456907"/>
            </a:stretch>
          </a:blipFill>
        </p:spPr>
      </p:sp>
      <p:grpSp>
        <p:nvGrpSpPr>
          <p:cNvPr name="Group 20" id="20"/>
          <p:cNvGrpSpPr>
            <a:grpSpLocks noChangeAspect="true"/>
          </p:cNvGrpSpPr>
          <p:nvPr/>
        </p:nvGrpSpPr>
        <p:grpSpPr>
          <a:xfrm rot="0">
            <a:off x="14455420" y="5984655"/>
            <a:ext cx="2374447" cy="2374447"/>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FFFFFF"/>
            </a:solidFill>
          </p:spPr>
        </p:sp>
        <p:sp>
          <p:nvSpPr>
            <p:cNvPr name="Freeform 22" id="22"/>
            <p:cNvSpPr/>
            <p:nvPr/>
          </p:nvSpPr>
          <p:spPr>
            <a:xfrm flipH="false" flipV="false" rot="0">
              <a:off x="227013" y="387928"/>
              <a:ext cx="5895974" cy="5627483"/>
            </a:xfrm>
            <a:custGeom>
              <a:avLst/>
              <a:gdLst/>
              <a:ahLst/>
              <a:cxnLst/>
              <a:rect r="r" b="b" t="t" l="l"/>
              <a:pathLst>
                <a:path h="5627483" w="5895974">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8"/>
              <a:stretch>
                <a:fillRect l="67" t="0" r="67" b="0"/>
              </a:stretch>
            </a:blipFill>
          </p:spPr>
        </p:sp>
      </p:grpSp>
      <p:sp>
        <p:nvSpPr>
          <p:cNvPr name="Freeform 23" id="23"/>
          <p:cNvSpPr/>
          <p:nvPr/>
        </p:nvSpPr>
        <p:spPr>
          <a:xfrm flipH="false" flipV="false" rot="-10800000">
            <a:off x="16601943" y="8606331"/>
            <a:ext cx="657357" cy="651969"/>
          </a:xfrm>
          <a:custGeom>
            <a:avLst/>
            <a:gdLst/>
            <a:ahLst/>
            <a:cxnLst/>
            <a:rect r="r" b="b" t="t" l="l"/>
            <a:pathLst>
              <a:path h="651969" w="657357">
                <a:moveTo>
                  <a:pt x="0" y="0"/>
                </a:moveTo>
                <a:lnTo>
                  <a:pt x="657357" y="0"/>
                </a:lnTo>
                <a:lnTo>
                  <a:pt x="657357" y="651969"/>
                </a:lnTo>
                <a:lnTo>
                  <a:pt x="0" y="651969"/>
                </a:lnTo>
                <a:lnTo>
                  <a:pt x="0" y="0"/>
                </a:lnTo>
                <a:close/>
              </a:path>
            </a:pathLst>
          </a:custGeom>
          <a:blipFill>
            <a:blip r:embed="rId9">
              <a:extLst>
                <a:ext uri="{96DAC541-7B7A-43D3-8B79-37D633B846F1}">
                  <asvg:svgBlip xmlns:asvg="http://schemas.microsoft.com/office/drawing/2016/SVG/main" r:embed="rId10"/>
                </a:ext>
              </a:extLst>
            </a:blip>
            <a:stretch>
              <a:fillRect l="-25131" t="-26108" r="-802380" b="-728410"/>
            </a:stretch>
          </a:blipFill>
        </p:spPr>
      </p:sp>
      <p:sp>
        <p:nvSpPr>
          <p:cNvPr name="Freeform 24" id="24"/>
          <p:cNvSpPr/>
          <p:nvPr/>
        </p:nvSpPr>
        <p:spPr>
          <a:xfrm flipH="true" flipV="false" rot="0">
            <a:off x="16784471" y="8784875"/>
            <a:ext cx="292301" cy="294881"/>
          </a:xfrm>
          <a:custGeom>
            <a:avLst/>
            <a:gdLst/>
            <a:ahLst/>
            <a:cxnLst/>
            <a:rect r="r" b="b" t="t" l="l"/>
            <a:pathLst>
              <a:path h="294881" w="292301">
                <a:moveTo>
                  <a:pt x="292301" y="0"/>
                </a:moveTo>
                <a:lnTo>
                  <a:pt x="0" y="0"/>
                </a:lnTo>
                <a:lnTo>
                  <a:pt x="0" y="294881"/>
                </a:lnTo>
                <a:lnTo>
                  <a:pt x="292301" y="294881"/>
                </a:lnTo>
                <a:lnTo>
                  <a:pt x="292301"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5" id="25"/>
          <p:cNvSpPr/>
          <p:nvPr/>
        </p:nvSpPr>
        <p:spPr>
          <a:xfrm flipH="false" flipV="false" rot="0">
            <a:off x="1028700" y="1012427"/>
            <a:ext cx="648271" cy="651969"/>
          </a:xfrm>
          <a:custGeom>
            <a:avLst/>
            <a:gdLst/>
            <a:ahLst/>
            <a:cxnLst/>
            <a:rect r="r" b="b" t="t" l="l"/>
            <a:pathLst>
              <a:path h="651969" w="648271">
                <a:moveTo>
                  <a:pt x="0" y="0"/>
                </a:moveTo>
                <a:lnTo>
                  <a:pt x="648271" y="0"/>
                </a:lnTo>
                <a:lnTo>
                  <a:pt x="648271" y="651968"/>
                </a:lnTo>
                <a:lnTo>
                  <a:pt x="0" y="651968"/>
                </a:lnTo>
                <a:lnTo>
                  <a:pt x="0" y="0"/>
                </a:lnTo>
                <a:close/>
              </a:path>
            </a:pathLst>
          </a:custGeom>
          <a:blipFill>
            <a:blip r:embed="rId13">
              <a:extLst>
                <a:ext uri="{96DAC541-7B7A-43D3-8B79-37D633B846F1}">
                  <asvg:svgBlip xmlns:asvg="http://schemas.microsoft.com/office/drawing/2016/SVG/main" r:embed="rId14"/>
                </a:ext>
              </a:extLst>
            </a:blip>
            <a:stretch>
              <a:fillRect l="-123952" t="-145437" r="-24749" b="0"/>
            </a:stretch>
          </a:blipFill>
        </p:spPr>
      </p:sp>
      <p:sp>
        <p:nvSpPr>
          <p:cNvPr name="Freeform 26" id="26"/>
          <p:cNvSpPr/>
          <p:nvPr/>
        </p:nvSpPr>
        <p:spPr>
          <a:xfrm flipH="false" flipV="true" rot="0">
            <a:off x="1206685" y="1190970"/>
            <a:ext cx="292301" cy="294881"/>
          </a:xfrm>
          <a:custGeom>
            <a:avLst/>
            <a:gdLst/>
            <a:ahLst/>
            <a:cxnLst/>
            <a:rect r="r" b="b" t="t" l="l"/>
            <a:pathLst>
              <a:path h="294881" w="292301">
                <a:moveTo>
                  <a:pt x="0" y="294882"/>
                </a:moveTo>
                <a:lnTo>
                  <a:pt x="292301" y="294882"/>
                </a:lnTo>
                <a:lnTo>
                  <a:pt x="292301" y="0"/>
                </a:lnTo>
                <a:lnTo>
                  <a:pt x="0" y="0"/>
                </a:lnTo>
                <a:lnTo>
                  <a:pt x="0" y="294882"/>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27" id="27"/>
          <p:cNvSpPr/>
          <p:nvPr/>
        </p:nvSpPr>
        <p:spPr>
          <a:xfrm flipH="false" flipV="false" rot="0">
            <a:off x="5219752" y="9093346"/>
            <a:ext cx="697576" cy="329908"/>
          </a:xfrm>
          <a:custGeom>
            <a:avLst/>
            <a:gdLst/>
            <a:ahLst/>
            <a:cxnLst/>
            <a:rect r="r" b="b" t="t" l="l"/>
            <a:pathLst>
              <a:path h="329908" w="697576">
                <a:moveTo>
                  <a:pt x="0" y="0"/>
                </a:moveTo>
                <a:lnTo>
                  <a:pt x="697576" y="0"/>
                </a:lnTo>
                <a:lnTo>
                  <a:pt x="697576" y="329908"/>
                </a:lnTo>
                <a:lnTo>
                  <a:pt x="0" y="329908"/>
                </a:lnTo>
                <a:lnTo>
                  <a:pt x="0" y="0"/>
                </a:lnTo>
                <a:close/>
              </a:path>
            </a:pathLst>
          </a:custGeom>
          <a:blipFill>
            <a:blip r:embed="rId17">
              <a:extLst>
                <a:ext uri="{96DAC541-7B7A-43D3-8B79-37D633B846F1}">
                  <asvg:svgBlip xmlns:asvg="http://schemas.microsoft.com/office/drawing/2016/SVG/main" r:embed="rId18"/>
                </a:ext>
              </a:extLst>
            </a:blip>
            <a:stretch>
              <a:fillRect l="0" t="0" r="-134811" b="-156938"/>
            </a:stretch>
          </a:blipFill>
        </p:spPr>
      </p:sp>
      <p:sp>
        <p:nvSpPr>
          <p:cNvPr name="Freeform 28" id="28"/>
          <p:cNvSpPr/>
          <p:nvPr/>
        </p:nvSpPr>
        <p:spPr>
          <a:xfrm flipH="false" flipV="true" rot="0">
            <a:off x="13847925" y="-1277277"/>
            <a:ext cx="4298681" cy="2297840"/>
          </a:xfrm>
          <a:custGeom>
            <a:avLst/>
            <a:gdLst/>
            <a:ahLst/>
            <a:cxnLst/>
            <a:rect r="r" b="b" t="t" l="l"/>
            <a:pathLst>
              <a:path h="2297840" w="4298681">
                <a:moveTo>
                  <a:pt x="0" y="2297840"/>
                </a:moveTo>
                <a:lnTo>
                  <a:pt x="4298681" y="2297840"/>
                </a:lnTo>
                <a:lnTo>
                  <a:pt x="4298681" y="0"/>
                </a:lnTo>
                <a:lnTo>
                  <a:pt x="0" y="0"/>
                </a:lnTo>
                <a:lnTo>
                  <a:pt x="0" y="229784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29" id="29"/>
          <p:cNvSpPr/>
          <p:nvPr/>
        </p:nvSpPr>
        <p:spPr>
          <a:xfrm flipH="false" flipV="false" rot="0">
            <a:off x="141394" y="9266437"/>
            <a:ext cx="4298681" cy="2297840"/>
          </a:xfrm>
          <a:custGeom>
            <a:avLst/>
            <a:gdLst/>
            <a:ahLst/>
            <a:cxnLst/>
            <a:rect r="r" b="b" t="t" l="l"/>
            <a:pathLst>
              <a:path h="2297840" w="4298681">
                <a:moveTo>
                  <a:pt x="0" y="0"/>
                </a:moveTo>
                <a:lnTo>
                  <a:pt x="4298681" y="0"/>
                </a:lnTo>
                <a:lnTo>
                  <a:pt x="4298681" y="2297840"/>
                </a:lnTo>
                <a:lnTo>
                  <a:pt x="0" y="229784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30" id="30"/>
          <p:cNvSpPr txBox="true"/>
          <p:nvPr/>
        </p:nvSpPr>
        <p:spPr>
          <a:xfrm rot="0">
            <a:off x="12694137" y="4824977"/>
            <a:ext cx="2307577" cy="268541"/>
          </a:xfrm>
          <a:prstGeom prst="rect">
            <a:avLst/>
          </a:prstGeom>
        </p:spPr>
        <p:txBody>
          <a:bodyPr anchor="t" rtlCol="false" tIns="0" lIns="0" bIns="0" rIns="0">
            <a:spAutoFit/>
          </a:bodyPr>
          <a:lstStyle/>
          <a:p>
            <a:pPr algn="l">
              <a:lnSpc>
                <a:spcPts val="1933"/>
              </a:lnSpc>
            </a:pPr>
            <a:r>
              <a:rPr lang="en-US" sz="2248">
                <a:solidFill>
                  <a:srgbClr val="2723F2"/>
                </a:solidFill>
                <a:latin typeface="Aileron"/>
                <a:ea typeface="Aileron"/>
                <a:cs typeface="Aileron"/>
                <a:sym typeface="Aileron"/>
              </a:rPr>
              <a:t>Developer</a:t>
            </a:r>
          </a:p>
        </p:txBody>
      </p:sp>
      <p:grpSp>
        <p:nvGrpSpPr>
          <p:cNvPr name="Group 31" id="31"/>
          <p:cNvGrpSpPr>
            <a:grpSpLocks noChangeAspect="true"/>
          </p:cNvGrpSpPr>
          <p:nvPr/>
        </p:nvGrpSpPr>
        <p:grpSpPr>
          <a:xfrm rot="0">
            <a:off x="14709379" y="3085702"/>
            <a:ext cx="2367393" cy="2367393"/>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FFFFFF"/>
            </a:solidFill>
          </p:spPr>
        </p:sp>
        <p:sp>
          <p:nvSpPr>
            <p:cNvPr name="Freeform 33" id="33"/>
            <p:cNvSpPr/>
            <p:nvPr/>
          </p:nvSpPr>
          <p:spPr>
            <a:xfrm flipH="false" flipV="false" rot="0">
              <a:off x="227013" y="387928"/>
              <a:ext cx="5895974" cy="5627483"/>
            </a:xfrm>
            <a:custGeom>
              <a:avLst/>
              <a:gdLst/>
              <a:ahLst/>
              <a:cxnLst/>
              <a:rect r="r" b="b" t="t" l="l"/>
              <a:pathLst>
                <a:path h="5627483" w="5895974">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solidFill>
              <a:srgbClr val="000000">
                <a:alpha val="0"/>
              </a:srgbClr>
            </a:solidFill>
            <a:ln w="12700">
              <a:solidFill>
                <a:srgbClr val="000000"/>
              </a:solidFill>
            </a:ln>
          </p:spPr>
        </p:sp>
      </p:grpSp>
      <p:grpSp>
        <p:nvGrpSpPr>
          <p:cNvPr name="Group 34" id="34"/>
          <p:cNvGrpSpPr>
            <a:grpSpLocks noChangeAspect="true"/>
          </p:cNvGrpSpPr>
          <p:nvPr/>
        </p:nvGrpSpPr>
        <p:grpSpPr>
          <a:xfrm rot="0">
            <a:off x="14709379" y="3028022"/>
            <a:ext cx="2367393" cy="2367393"/>
            <a:chOff x="0" y="0"/>
            <a:chExt cx="6350000" cy="6350000"/>
          </a:xfrm>
        </p:grpSpPr>
        <p:sp>
          <p:nvSpPr>
            <p:cNvPr name="Freeform 35" id="35"/>
            <p:cNvSpPr/>
            <p:nvPr/>
          </p:nvSpPr>
          <p:spPr>
            <a:xfrm flipH="false" flipV="false" rot="0">
              <a:off x="0" y="0"/>
              <a:ext cx="6350000" cy="6350000"/>
            </a:xfrm>
            <a:custGeom>
              <a:avLst/>
              <a:gdLst/>
              <a:ahLst/>
              <a:cxnLst/>
              <a:rect r="r" b="b" t="t" l="l"/>
              <a:pathLst>
                <a:path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FFFFFF"/>
            </a:solidFill>
          </p:spPr>
        </p:sp>
        <p:sp>
          <p:nvSpPr>
            <p:cNvPr name="Freeform 36" id="36"/>
            <p:cNvSpPr/>
            <p:nvPr/>
          </p:nvSpPr>
          <p:spPr>
            <a:xfrm flipH="false" flipV="false" rot="0">
              <a:off x="227013" y="387928"/>
              <a:ext cx="5895974" cy="5627483"/>
            </a:xfrm>
            <a:custGeom>
              <a:avLst/>
              <a:gdLst/>
              <a:ahLst/>
              <a:cxnLst/>
              <a:rect r="r" b="b" t="t" l="l"/>
              <a:pathLst>
                <a:path h="5627483" w="5895974">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21"/>
              <a:stretch>
                <a:fillRect l="-18837" t="-71087" r="-14728" b="-67425"/>
              </a:stretch>
            </a:blipFill>
          </p:spPr>
        </p:sp>
      </p:grpSp>
      <p:sp>
        <p:nvSpPr>
          <p:cNvPr name="TextBox 37" id="37"/>
          <p:cNvSpPr txBox="true"/>
          <p:nvPr/>
        </p:nvSpPr>
        <p:spPr>
          <a:xfrm rot="0">
            <a:off x="12572153" y="4297443"/>
            <a:ext cx="2137226" cy="326568"/>
          </a:xfrm>
          <a:prstGeom prst="rect">
            <a:avLst/>
          </a:prstGeom>
        </p:spPr>
        <p:txBody>
          <a:bodyPr anchor="t" rtlCol="false" tIns="0" lIns="0" bIns="0" rIns="0">
            <a:spAutoFit/>
          </a:bodyPr>
          <a:lstStyle/>
          <a:p>
            <a:pPr algn="l">
              <a:lnSpc>
                <a:spcPts val="2330"/>
              </a:lnSpc>
            </a:pPr>
            <a:r>
              <a:rPr lang="en-US" sz="2709" spc="-162" b="true">
                <a:solidFill>
                  <a:srgbClr val="2723F2"/>
                </a:solidFill>
                <a:latin typeface="Aileron Bold"/>
                <a:ea typeface="Aileron Bold"/>
                <a:cs typeface="Aileron Bold"/>
                <a:sym typeface="Aileron Bold"/>
              </a:rPr>
              <a:t>Sorin Rammo</a:t>
            </a:r>
          </a:p>
        </p:txBody>
      </p:sp>
      <p:sp>
        <p:nvSpPr>
          <p:cNvPr name="TextBox 38" id="38"/>
          <p:cNvSpPr txBox="true"/>
          <p:nvPr/>
        </p:nvSpPr>
        <p:spPr>
          <a:xfrm rot="0">
            <a:off x="1028700" y="8668086"/>
            <a:ext cx="2349419" cy="658622"/>
          </a:xfrm>
          <a:prstGeom prst="rect">
            <a:avLst/>
          </a:prstGeom>
        </p:spPr>
        <p:txBody>
          <a:bodyPr anchor="t" rtlCol="false" tIns="0" lIns="0" bIns="0" rIns="0">
            <a:spAutoFit/>
          </a:bodyPr>
          <a:lstStyle/>
          <a:p>
            <a:pPr algn="l">
              <a:lnSpc>
                <a:spcPts val="2494"/>
              </a:lnSpc>
            </a:pPr>
            <a:r>
              <a:rPr lang="en-US" sz="2900" spc="-174" b="true">
                <a:solidFill>
                  <a:srgbClr val="FFFFFF"/>
                </a:solidFill>
                <a:latin typeface="Aileron Bold"/>
                <a:ea typeface="Aileron Bold"/>
                <a:cs typeface="Aileron Bold"/>
                <a:sym typeface="Aileron Bold"/>
              </a:rPr>
              <a:t>Soft</a:t>
            </a:r>
          </a:p>
          <a:p>
            <a:pPr algn="l">
              <a:lnSpc>
                <a:spcPts val="2494"/>
              </a:lnSpc>
            </a:pPr>
            <a:r>
              <a:rPr lang="en-US" sz="2900" spc="-174" b="true">
                <a:solidFill>
                  <a:srgbClr val="FFFFFF"/>
                </a:solidFill>
                <a:latin typeface="Aileron Bold"/>
                <a:ea typeface="Aileron Bold"/>
                <a:cs typeface="Aileron Bold"/>
                <a:sym typeface="Aileron Bold"/>
              </a:rPr>
              <a:t>Solutions</a:t>
            </a:r>
          </a:p>
        </p:txBody>
      </p:sp>
      <p:sp>
        <p:nvSpPr>
          <p:cNvPr name="TextBox 39" id="39"/>
          <p:cNvSpPr txBox="true"/>
          <p:nvPr/>
        </p:nvSpPr>
        <p:spPr>
          <a:xfrm rot="0">
            <a:off x="1836407" y="931272"/>
            <a:ext cx="14452837" cy="1486672"/>
          </a:xfrm>
          <a:prstGeom prst="rect">
            <a:avLst/>
          </a:prstGeom>
        </p:spPr>
        <p:txBody>
          <a:bodyPr anchor="t" rtlCol="false" tIns="0" lIns="0" bIns="0" rIns="0">
            <a:spAutoFit/>
          </a:bodyPr>
          <a:lstStyle/>
          <a:p>
            <a:pPr algn="ctr">
              <a:lnSpc>
                <a:spcPts val="10635"/>
              </a:lnSpc>
            </a:pPr>
            <a:r>
              <a:rPr lang="en-US" b="true" sz="12366" spc="-741">
                <a:solidFill>
                  <a:srgbClr val="FFFFFF"/>
                </a:solidFill>
                <a:latin typeface="Aileron Bold"/>
                <a:ea typeface="Aileron Bold"/>
                <a:cs typeface="Aileron Bold"/>
                <a:sym typeface="Aileron Bold"/>
              </a:rPr>
              <a:t>Our Team Members</a:t>
            </a:r>
          </a:p>
        </p:txBody>
      </p:sp>
      <p:sp>
        <p:nvSpPr>
          <p:cNvPr name="TextBox 40" id="40"/>
          <p:cNvSpPr txBox="true"/>
          <p:nvPr/>
        </p:nvSpPr>
        <p:spPr>
          <a:xfrm rot="0">
            <a:off x="1655527" y="4297443"/>
            <a:ext cx="2030018" cy="621843"/>
          </a:xfrm>
          <a:prstGeom prst="rect">
            <a:avLst/>
          </a:prstGeom>
        </p:spPr>
        <p:txBody>
          <a:bodyPr anchor="t" rtlCol="false" tIns="0" lIns="0" bIns="0" rIns="0">
            <a:spAutoFit/>
          </a:bodyPr>
          <a:lstStyle/>
          <a:p>
            <a:pPr algn="l">
              <a:lnSpc>
                <a:spcPts val="2330"/>
              </a:lnSpc>
            </a:pPr>
            <a:r>
              <a:rPr lang="en-US" sz="2709" spc="-162" b="true">
                <a:solidFill>
                  <a:srgbClr val="2723F2"/>
                </a:solidFill>
                <a:latin typeface="Aileron Bold"/>
                <a:ea typeface="Aileron Bold"/>
                <a:cs typeface="Aileron Bold"/>
                <a:sym typeface="Aileron Bold"/>
              </a:rPr>
              <a:t>Yaseen Almahayshi</a:t>
            </a:r>
          </a:p>
        </p:txBody>
      </p:sp>
      <p:sp>
        <p:nvSpPr>
          <p:cNvPr name="TextBox 41" id="41"/>
          <p:cNvSpPr txBox="true"/>
          <p:nvPr/>
        </p:nvSpPr>
        <p:spPr>
          <a:xfrm rot="0">
            <a:off x="1655527" y="4985663"/>
            <a:ext cx="1804657" cy="282384"/>
          </a:xfrm>
          <a:prstGeom prst="rect">
            <a:avLst/>
          </a:prstGeom>
        </p:spPr>
        <p:txBody>
          <a:bodyPr anchor="t" rtlCol="false" tIns="0" lIns="0" bIns="0" rIns="0">
            <a:spAutoFit/>
          </a:bodyPr>
          <a:lstStyle/>
          <a:p>
            <a:pPr algn="l">
              <a:lnSpc>
                <a:spcPts val="2019"/>
              </a:lnSpc>
            </a:pPr>
            <a:r>
              <a:rPr lang="en-US" sz="2348">
                <a:solidFill>
                  <a:srgbClr val="2723F2"/>
                </a:solidFill>
                <a:latin typeface="Aileron"/>
                <a:ea typeface="Aileron"/>
                <a:cs typeface="Aileron"/>
                <a:sym typeface="Aileron"/>
              </a:rPr>
              <a:t>Developer</a:t>
            </a:r>
          </a:p>
        </p:txBody>
      </p:sp>
      <p:sp>
        <p:nvSpPr>
          <p:cNvPr name="TextBox 42" id="42"/>
          <p:cNvSpPr txBox="true"/>
          <p:nvPr/>
        </p:nvSpPr>
        <p:spPr>
          <a:xfrm rot="0">
            <a:off x="7115883" y="4297443"/>
            <a:ext cx="2030018" cy="621843"/>
          </a:xfrm>
          <a:prstGeom prst="rect">
            <a:avLst/>
          </a:prstGeom>
        </p:spPr>
        <p:txBody>
          <a:bodyPr anchor="t" rtlCol="false" tIns="0" lIns="0" bIns="0" rIns="0">
            <a:spAutoFit/>
          </a:bodyPr>
          <a:lstStyle/>
          <a:p>
            <a:pPr algn="l">
              <a:lnSpc>
                <a:spcPts val="2330"/>
              </a:lnSpc>
            </a:pPr>
            <a:r>
              <a:rPr lang="en-US" sz="2709" spc="-162" b="true">
                <a:solidFill>
                  <a:srgbClr val="2723F2"/>
                </a:solidFill>
                <a:latin typeface="Aileron Bold"/>
                <a:ea typeface="Aileron Bold"/>
                <a:cs typeface="Aileron Bold"/>
                <a:sym typeface="Aileron Bold"/>
              </a:rPr>
              <a:t>Georgi </a:t>
            </a:r>
          </a:p>
          <a:p>
            <a:pPr algn="l">
              <a:lnSpc>
                <a:spcPts val="2330"/>
              </a:lnSpc>
            </a:pPr>
            <a:r>
              <a:rPr lang="en-US" sz="2709" spc="-162" b="true">
                <a:solidFill>
                  <a:srgbClr val="2723F2"/>
                </a:solidFill>
                <a:latin typeface="Aileron Bold"/>
                <a:ea typeface="Aileron Bold"/>
                <a:cs typeface="Aileron Bold"/>
                <a:sym typeface="Aileron Bold"/>
              </a:rPr>
              <a:t>Beev</a:t>
            </a:r>
          </a:p>
        </p:txBody>
      </p:sp>
      <p:sp>
        <p:nvSpPr>
          <p:cNvPr name="TextBox 43" id="43"/>
          <p:cNvSpPr txBox="true"/>
          <p:nvPr/>
        </p:nvSpPr>
        <p:spPr>
          <a:xfrm rot="0">
            <a:off x="7115883" y="4985663"/>
            <a:ext cx="1804657" cy="282384"/>
          </a:xfrm>
          <a:prstGeom prst="rect">
            <a:avLst/>
          </a:prstGeom>
        </p:spPr>
        <p:txBody>
          <a:bodyPr anchor="t" rtlCol="false" tIns="0" lIns="0" bIns="0" rIns="0">
            <a:spAutoFit/>
          </a:bodyPr>
          <a:lstStyle/>
          <a:p>
            <a:pPr algn="l">
              <a:lnSpc>
                <a:spcPts val="2019"/>
              </a:lnSpc>
            </a:pPr>
            <a:r>
              <a:rPr lang="en-US" sz="2348">
                <a:solidFill>
                  <a:srgbClr val="2723F2"/>
                </a:solidFill>
                <a:latin typeface="Aileron"/>
                <a:ea typeface="Aileron"/>
                <a:cs typeface="Aileron"/>
                <a:sym typeface="Aileron"/>
              </a:rPr>
              <a:t>Developer</a:t>
            </a:r>
          </a:p>
        </p:txBody>
      </p:sp>
      <p:sp>
        <p:nvSpPr>
          <p:cNvPr name="TextBox 44" id="44"/>
          <p:cNvSpPr txBox="true"/>
          <p:nvPr/>
        </p:nvSpPr>
        <p:spPr>
          <a:xfrm rot="0">
            <a:off x="1655527" y="7196396"/>
            <a:ext cx="2030018" cy="326568"/>
          </a:xfrm>
          <a:prstGeom prst="rect">
            <a:avLst/>
          </a:prstGeom>
        </p:spPr>
        <p:txBody>
          <a:bodyPr anchor="t" rtlCol="false" tIns="0" lIns="0" bIns="0" rIns="0">
            <a:spAutoFit/>
          </a:bodyPr>
          <a:lstStyle/>
          <a:p>
            <a:pPr algn="l">
              <a:lnSpc>
                <a:spcPts val="2330"/>
              </a:lnSpc>
            </a:pPr>
            <a:r>
              <a:rPr lang="en-US" sz="2709" spc="-162" b="true">
                <a:solidFill>
                  <a:srgbClr val="2723F2"/>
                </a:solidFill>
                <a:latin typeface="Aileron Bold"/>
                <a:ea typeface="Aileron Bold"/>
                <a:cs typeface="Aileron Bold"/>
                <a:sym typeface="Aileron Bold"/>
              </a:rPr>
              <a:t>Lorin Rammo</a:t>
            </a:r>
          </a:p>
        </p:txBody>
      </p:sp>
      <p:sp>
        <p:nvSpPr>
          <p:cNvPr name="TextBox 45" id="45"/>
          <p:cNvSpPr txBox="true"/>
          <p:nvPr/>
        </p:nvSpPr>
        <p:spPr>
          <a:xfrm rot="0">
            <a:off x="1655527" y="7884617"/>
            <a:ext cx="1804657" cy="282384"/>
          </a:xfrm>
          <a:prstGeom prst="rect">
            <a:avLst/>
          </a:prstGeom>
        </p:spPr>
        <p:txBody>
          <a:bodyPr anchor="t" rtlCol="false" tIns="0" lIns="0" bIns="0" rIns="0">
            <a:spAutoFit/>
          </a:bodyPr>
          <a:lstStyle/>
          <a:p>
            <a:pPr algn="l">
              <a:lnSpc>
                <a:spcPts val="2019"/>
              </a:lnSpc>
            </a:pPr>
            <a:r>
              <a:rPr lang="en-US" sz="2348">
                <a:solidFill>
                  <a:srgbClr val="2723F2"/>
                </a:solidFill>
                <a:latin typeface="Aileron"/>
                <a:ea typeface="Aileron"/>
                <a:cs typeface="Aileron"/>
                <a:sym typeface="Aileron"/>
              </a:rPr>
              <a:t>Developer </a:t>
            </a:r>
          </a:p>
        </p:txBody>
      </p:sp>
      <p:sp>
        <p:nvSpPr>
          <p:cNvPr name="TextBox 46" id="46"/>
          <p:cNvSpPr txBox="true"/>
          <p:nvPr/>
        </p:nvSpPr>
        <p:spPr>
          <a:xfrm rot="0">
            <a:off x="7115883" y="7196396"/>
            <a:ext cx="2030018" cy="621892"/>
          </a:xfrm>
          <a:prstGeom prst="rect">
            <a:avLst/>
          </a:prstGeom>
        </p:spPr>
        <p:txBody>
          <a:bodyPr anchor="t" rtlCol="false" tIns="0" lIns="0" bIns="0" rIns="0">
            <a:spAutoFit/>
          </a:bodyPr>
          <a:lstStyle/>
          <a:p>
            <a:pPr algn="l">
              <a:lnSpc>
                <a:spcPts val="2330"/>
              </a:lnSpc>
            </a:pPr>
            <a:r>
              <a:rPr lang="en-US" sz="2709" spc="-162" b="true">
                <a:solidFill>
                  <a:srgbClr val="2723F2"/>
                </a:solidFill>
                <a:latin typeface="Aileron Bold"/>
                <a:ea typeface="Aileron Bold"/>
                <a:cs typeface="Aileron Bold"/>
                <a:sym typeface="Aileron Bold"/>
              </a:rPr>
              <a:t>Andrii Nazarkevych</a:t>
            </a:r>
          </a:p>
        </p:txBody>
      </p:sp>
      <p:sp>
        <p:nvSpPr>
          <p:cNvPr name="TextBox 47" id="47"/>
          <p:cNvSpPr txBox="true"/>
          <p:nvPr/>
        </p:nvSpPr>
        <p:spPr>
          <a:xfrm rot="0">
            <a:off x="7115883" y="7884617"/>
            <a:ext cx="2581897" cy="268541"/>
          </a:xfrm>
          <a:prstGeom prst="rect">
            <a:avLst/>
          </a:prstGeom>
        </p:spPr>
        <p:txBody>
          <a:bodyPr anchor="t" rtlCol="false" tIns="0" lIns="0" bIns="0" rIns="0">
            <a:spAutoFit/>
          </a:bodyPr>
          <a:lstStyle/>
          <a:p>
            <a:pPr algn="l">
              <a:lnSpc>
                <a:spcPts val="1933"/>
              </a:lnSpc>
            </a:pPr>
            <a:r>
              <a:rPr lang="en-US" sz="2248">
                <a:solidFill>
                  <a:srgbClr val="2723F2"/>
                </a:solidFill>
                <a:latin typeface="Aileron"/>
                <a:ea typeface="Aileron"/>
                <a:cs typeface="Aileron"/>
                <a:sym typeface="Aileron"/>
              </a:rPr>
              <a:t>Creative Manager</a:t>
            </a:r>
          </a:p>
        </p:txBody>
      </p:sp>
      <p:sp>
        <p:nvSpPr>
          <p:cNvPr name="TextBox 48" id="48"/>
          <p:cNvSpPr txBox="true"/>
          <p:nvPr/>
        </p:nvSpPr>
        <p:spPr>
          <a:xfrm rot="0">
            <a:off x="12572153" y="7196396"/>
            <a:ext cx="2030018" cy="621892"/>
          </a:xfrm>
          <a:prstGeom prst="rect">
            <a:avLst/>
          </a:prstGeom>
        </p:spPr>
        <p:txBody>
          <a:bodyPr anchor="t" rtlCol="false" tIns="0" lIns="0" bIns="0" rIns="0">
            <a:spAutoFit/>
          </a:bodyPr>
          <a:lstStyle/>
          <a:p>
            <a:pPr algn="l">
              <a:lnSpc>
                <a:spcPts val="2330"/>
              </a:lnSpc>
            </a:pPr>
            <a:r>
              <a:rPr lang="en-US" sz="2709" spc="-162" b="true">
                <a:solidFill>
                  <a:srgbClr val="2723F2"/>
                </a:solidFill>
                <a:latin typeface="Aileron Bold"/>
                <a:ea typeface="Aileron Bold"/>
                <a:cs typeface="Aileron Bold"/>
                <a:sym typeface="Aileron Bold"/>
              </a:rPr>
              <a:t>Héctor</a:t>
            </a:r>
          </a:p>
          <a:p>
            <a:pPr algn="l">
              <a:lnSpc>
                <a:spcPts val="2330"/>
              </a:lnSpc>
            </a:pPr>
            <a:r>
              <a:rPr lang="en-US" sz="2709" spc="-162" b="true">
                <a:solidFill>
                  <a:srgbClr val="2723F2"/>
                </a:solidFill>
                <a:latin typeface="Aileron Bold"/>
                <a:ea typeface="Aileron Bold"/>
                <a:cs typeface="Aileron Bold"/>
                <a:sym typeface="Aileron Bold"/>
              </a:rPr>
              <a:t>Hernández</a:t>
            </a:r>
          </a:p>
        </p:txBody>
      </p:sp>
      <p:sp>
        <p:nvSpPr>
          <p:cNvPr name="TextBox 49" id="49"/>
          <p:cNvSpPr txBox="true"/>
          <p:nvPr/>
        </p:nvSpPr>
        <p:spPr>
          <a:xfrm rot="0">
            <a:off x="12572153" y="7884617"/>
            <a:ext cx="2689031" cy="268541"/>
          </a:xfrm>
          <a:prstGeom prst="rect">
            <a:avLst/>
          </a:prstGeom>
        </p:spPr>
        <p:txBody>
          <a:bodyPr anchor="t" rtlCol="false" tIns="0" lIns="0" bIns="0" rIns="0">
            <a:spAutoFit/>
          </a:bodyPr>
          <a:lstStyle/>
          <a:p>
            <a:pPr algn="l">
              <a:lnSpc>
                <a:spcPts val="1933"/>
              </a:lnSpc>
            </a:pPr>
            <a:r>
              <a:rPr lang="en-US" sz="2248">
                <a:solidFill>
                  <a:srgbClr val="2723F2"/>
                </a:solidFill>
                <a:latin typeface="Aileron"/>
                <a:ea typeface="Aileron"/>
                <a:cs typeface="Aileron"/>
                <a:sym typeface="Aileron"/>
              </a:rPr>
              <a:t>Developer</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2723F2"/>
        </a:solidFill>
      </p:bgPr>
    </p:bg>
    <p:spTree>
      <p:nvGrpSpPr>
        <p:cNvPr id="1" name=""/>
        <p:cNvGrpSpPr/>
        <p:nvPr/>
      </p:nvGrpSpPr>
      <p:grpSpPr>
        <a:xfrm>
          <a:off x="0" y="0"/>
          <a:ext cx="0" cy="0"/>
          <a:chOff x="0" y="0"/>
          <a:chExt cx="0" cy="0"/>
        </a:xfrm>
      </p:grpSpPr>
      <p:sp>
        <p:nvSpPr>
          <p:cNvPr name="Freeform 2" id="2"/>
          <p:cNvSpPr/>
          <p:nvPr/>
        </p:nvSpPr>
        <p:spPr>
          <a:xfrm flipH="false" flipV="false" rot="0">
            <a:off x="16561724" y="2277718"/>
            <a:ext cx="697576" cy="329908"/>
          </a:xfrm>
          <a:custGeom>
            <a:avLst/>
            <a:gdLst/>
            <a:ahLst/>
            <a:cxnLst/>
            <a:rect r="r" b="b" t="t" l="l"/>
            <a:pathLst>
              <a:path h="329908" w="697576">
                <a:moveTo>
                  <a:pt x="0" y="0"/>
                </a:moveTo>
                <a:lnTo>
                  <a:pt x="697576" y="0"/>
                </a:lnTo>
                <a:lnTo>
                  <a:pt x="697576" y="329908"/>
                </a:lnTo>
                <a:lnTo>
                  <a:pt x="0" y="329908"/>
                </a:lnTo>
                <a:lnTo>
                  <a:pt x="0" y="0"/>
                </a:lnTo>
                <a:close/>
              </a:path>
            </a:pathLst>
          </a:custGeom>
          <a:blipFill>
            <a:blip r:embed="rId2">
              <a:extLst>
                <a:ext uri="{96DAC541-7B7A-43D3-8B79-37D633B846F1}">
                  <asvg:svgBlip xmlns:asvg="http://schemas.microsoft.com/office/drawing/2016/SVG/main" r:embed="rId3"/>
                </a:ext>
              </a:extLst>
            </a:blip>
            <a:stretch>
              <a:fillRect l="0" t="0" r="-134811" b="-156938"/>
            </a:stretch>
          </a:blipFill>
        </p:spPr>
      </p:sp>
      <p:sp>
        <p:nvSpPr>
          <p:cNvPr name="Freeform 3" id="3"/>
          <p:cNvSpPr/>
          <p:nvPr/>
        </p:nvSpPr>
        <p:spPr>
          <a:xfrm flipH="true" flipV="false" rot="-2352872">
            <a:off x="5642874" y="2453694"/>
            <a:ext cx="7002253" cy="7002253"/>
          </a:xfrm>
          <a:custGeom>
            <a:avLst/>
            <a:gdLst/>
            <a:ahLst/>
            <a:cxnLst/>
            <a:rect r="r" b="b" t="t" l="l"/>
            <a:pathLst>
              <a:path h="7002253" w="7002253">
                <a:moveTo>
                  <a:pt x="7002252" y="0"/>
                </a:moveTo>
                <a:lnTo>
                  <a:pt x="0" y="0"/>
                </a:lnTo>
                <a:lnTo>
                  <a:pt x="0" y="7002252"/>
                </a:lnTo>
                <a:lnTo>
                  <a:pt x="7002252" y="7002252"/>
                </a:lnTo>
                <a:lnTo>
                  <a:pt x="7002252"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5400000">
            <a:off x="7960982" y="2062155"/>
            <a:ext cx="10294526" cy="5147263"/>
            <a:chOff x="0" y="0"/>
            <a:chExt cx="812800" cy="406400"/>
          </a:xfrm>
        </p:grpSpPr>
        <p:sp>
          <p:nvSpPr>
            <p:cNvPr name="Freeform 5" id="5"/>
            <p:cNvSpPr/>
            <p:nvPr/>
          </p:nvSpPr>
          <p:spPr>
            <a:xfrm flipH="false" flipV="false" rot="0">
              <a:off x="0" y="0"/>
              <a:ext cx="812800" cy="406400"/>
            </a:xfrm>
            <a:custGeom>
              <a:avLst/>
              <a:gdLst/>
              <a:ahLst/>
              <a:cxnLst/>
              <a:rect r="r" b="b" t="t" l="l"/>
              <a:pathLst>
                <a:path h="406400" w="812800">
                  <a:moveTo>
                    <a:pt x="609600" y="0"/>
                  </a:moveTo>
                  <a:cubicBezTo>
                    <a:pt x="721824" y="0"/>
                    <a:pt x="812800" y="90976"/>
                    <a:pt x="812800" y="203200"/>
                  </a:cubicBezTo>
                  <a:cubicBezTo>
                    <a:pt x="812800" y="315424"/>
                    <a:pt x="721824" y="406400"/>
                    <a:pt x="609600" y="406400"/>
                  </a:cubicBezTo>
                  <a:lnTo>
                    <a:pt x="203200" y="406400"/>
                  </a:lnTo>
                  <a:cubicBezTo>
                    <a:pt x="90976" y="406400"/>
                    <a:pt x="0" y="315424"/>
                    <a:pt x="0" y="203200"/>
                  </a:cubicBezTo>
                  <a:cubicBezTo>
                    <a:pt x="0" y="90976"/>
                    <a:pt x="90976" y="0"/>
                    <a:pt x="203200" y="0"/>
                  </a:cubicBezTo>
                  <a:close/>
                </a:path>
              </a:pathLst>
            </a:custGeom>
            <a:solidFill>
              <a:srgbClr val="FFFFFF"/>
            </a:solidFill>
          </p:spPr>
        </p:sp>
        <p:sp>
          <p:nvSpPr>
            <p:cNvPr name="TextBox 6" id="6"/>
            <p:cNvSpPr txBox="true"/>
            <p:nvPr/>
          </p:nvSpPr>
          <p:spPr>
            <a:xfrm>
              <a:off x="0" y="-38100"/>
              <a:ext cx="812800" cy="44450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0752011" y="1028700"/>
            <a:ext cx="4806830" cy="7374039"/>
            <a:chOff x="0" y="0"/>
            <a:chExt cx="4445000" cy="6818964"/>
          </a:xfrm>
        </p:grpSpPr>
        <p:sp>
          <p:nvSpPr>
            <p:cNvPr name="Freeform 8" id="8"/>
            <p:cNvSpPr/>
            <p:nvPr/>
          </p:nvSpPr>
          <p:spPr>
            <a:xfrm flipH="false" flipV="false" rot="0">
              <a:off x="0" y="0"/>
              <a:ext cx="4445000" cy="6818964"/>
            </a:xfrm>
            <a:custGeom>
              <a:avLst/>
              <a:gdLst/>
              <a:ahLst/>
              <a:cxnLst/>
              <a:rect r="r" b="b" t="t" l="l"/>
              <a:pathLst>
                <a:path h="6818964" w="4445000">
                  <a:moveTo>
                    <a:pt x="2222500" y="6818964"/>
                  </a:moveTo>
                  <a:cubicBezTo>
                    <a:pt x="995680" y="6818964"/>
                    <a:pt x="0" y="5749750"/>
                    <a:pt x="0" y="4432326"/>
                  </a:cubicBezTo>
                  <a:lnTo>
                    <a:pt x="0" y="2386637"/>
                  </a:lnTo>
                  <a:cubicBezTo>
                    <a:pt x="0" y="1069214"/>
                    <a:pt x="995680" y="0"/>
                    <a:pt x="2222500" y="0"/>
                  </a:cubicBezTo>
                  <a:cubicBezTo>
                    <a:pt x="3449320" y="0"/>
                    <a:pt x="4445000" y="1069214"/>
                    <a:pt x="4445000" y="2386637"/>
                  </a:cubicBezTo>
                  <a:lnTo>
                    <a:pt x="4445000" y="4432326"/>
                  </a:lnTo>
                  <a:cubicBezTo>
                    <a:pt x="4445000" y="5749750"/>
                    <a:pt x="3449320" y="6818964"/>
                    <a:pt x="2222500" y="6818964"/>
                  </a:cubicBezTo>
                  <a:close/>
                </a:path>
              </a:pathLst>
            </a:custGeom>
            <a:blipFill>
              <a:blip r:embed="rId6"/>
              <a:stretch>
                <a:fillRect l="-26703" t="0" r="-26703" b="0"/>
              </a:stretch>
            </a:blipFill>
          </p:spPr>
        </p:sp>
      </p:grpSp>
      <p:sp>
        <p:nvSpPr>
          <p:cNvPr name="Freeform 9" id="9"/>
          <p:cNvSpPr/>
          <p:nvPr/>
        </p:nvSpPr>
        <p:spPr>
          <a:xfrm flipH="false" flipV="false" rot="0">
            <a:off x="16561724" y="8623141"/>
            <a:ext cx="740561" cy="740561"/>
          </a:xfrm>
          <a:custGeom>
            <a:avLst/>
            <a:gdLst/>
            <a:ahLst/>
            <a:cxnLst/>
            <a:rect r="r" b="b" t="t" l="l"/>
            <a:pathLst>
              <a:path h="740561" w="740561">
                <a:moveTo>
                  <a:pt x="0" y="0"/>
                </a:moveTo>
                <a:lnTo>
                  <a:pt x="740561" y="0"/>
                </a:lnTo>
                <a:lnTo>
                  <a:pt x="740561" y="740561"/>
                </a:lnTo>
                <a:lnTo>
                  <a:pt x="0" y="7405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5558842" y="8606331"/>
            <a:ext cx="753075" cy="757371"/>
          </a:xfrm>
          <a:custGeom>
            <a:avLst/>
            <a:gdLst/>
            <a:ahLst/>
            <a:cxnLst/>
            <a:rect r="r" b="b" t="t" l="l"/>
            <a:pathLst>
              <a:path h="757371" w="753075">
                <a:moveTo>
                  <a:pt x="0" y="0"/>
                </a:moveTo>
                <a:lnTo>
                  <a:pt x="753074" y="0"/>
                </a:lnTo>
                <a:lnTo>
                  <a:pt x="753074" y="757371"/>
                </a:lnTo>
                <a:lnTo>
                  <a:pt x="0" y="757371"/>
                </a:lnTo>
                <a:lnTo>
                  <a:pt x="0" y="0"/>
                </a:lnTo>
                <a:close/>
              </a:path>
            </a:pathLst>
          </a:custGeom>
          <a:blipFill>
            <a:blip r:embed="rId9">
              <a:extLst>
                <a:ext uri="{96DAC541-7B7A-43D3-8B79-37D633B846F1}">
                  <asvg:svgBlip xmlns:asvg="http://schemas.microsoft.com/office/drawing/2016/SVG/main" r:embed="rId10"/>
                </a:ext>
              </a:extLst>
            </a:blip>
            <a:stretch>
              <a:fillRect l="-123952" t="-145437" r="-24749" b="0"/>
            </a:stretch>
          </a:blipFill>
        </p:spPr>
      </p:sp>
      <p:sp>
        <p:nvSpPr>
          <p:cNvPr name="Freeform 11" id="11"/>
          <p:cNvSpPr/>
          <p:nvPr/>
        </p:nvSpPr>
        <p:spPr>
          <a:xfrm flipH="true" flipV="false" rot="0">
            <a:off x="15765601" y="8813740"/>
            <a:ext cx="339557" cy="342554"/>
          </a:xfrm>
          <a:custGeom>
            <a:avLst/>
            <a:gdLst/>
            <a:ahLst/>
            <a:cxnLst/>
            <a:rect r="r" b="b" t="t" l="l"/>
            <a:pathLst>
              <a:path h="342554" w="339557">
                <a:moveTo>
                  <a:pt x="339556" y="0"/>
                </a:moveTo>
                <a:lnTo>
                  <a:pt x="0" y="0"/>
                </a:lnTo>
                <a:lnTo>
                  <a:pt x="0" y="342554"/>
                </a:lnTo>
                <a:lnTo>
                  <a:pt x="339556" y="342554"/>
                </a:lnTo>
                <a:lnTo>
                  <a:pt x="339556"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2" id="12"/>
          <p:cNvSpPr txBox="true"/>
          <p:nvPr/>
        </p:nvSpPr>
        <p:spPr>
          <a:xfrm rot="0">
            <a:off x="1028700" y="4119650"/>
            <a:ext cx="9099229" cy="1835170"/>
          </a:xfrm>
          <a:prstGeom prst="rect">
            <a:avLst/>
          </a:prstGeom>
        </p:spPr>
        <p:txBody>
          <a:bodyPr anchor="t" rtlCol="false" tIns="0" lIns="0" bIns="0" rIns="0">
            <a:spAutoFit/>
          </a:bodyPr>
          <a:lstStyle/>
          <a:p>
            <a:pPr algn="just">
              <a:lnSpc>
                <a:spcPts val="2908"/>
              </a:lnSpc>
            </a:pPr>
            <a:r>
              <a:rPr lang="en-US" sz="2423">
                <a:solidFill>
                  <a:srgbClr val="FFFFFF"/>
                </a:solidFill>
                <a:latin typeface="Aileron"/>
                <a:ea typeface="Aileron"/>
                <a:cs typeface="Aileron"/>
                <a:sym typeface="Aileron"/>
              </a:rPr>
              <a:t>Our project focuses on developing a simple but functional inventory tool within Unreal Engine 5.5, designed for use in video games or architectural visualization. The tool allows users to pick up, store, and discard 3D assets in a first-person playable environment.</a:t>
            </a:r>
          </a:p>
        </p:txBody>
      </p:sp>
      <p:sp>
        <p:nvSpPr>
          <p:cNvPr name="TextBox 13" id="13"/>
          <p:cNvSpPr txBox="true"/>
          <p:nvPr/>
        </p:nvSpPr>
        <p:spPr>
          <a:xfrm rot="0">
            <a:off x="15321548" y="1123950"/>
            <a:ext cx="1980737" cy="658523"/>
          </a:xfrm>
          <a:prstGeom prst="rect">
            <a:avLst/>
          </a:prstGeom>
        </p:spPr>
        <p:txBody>
          <a:bodyPr anchor="t" rtlCol="false" tIns="0" lIns="0" bIns="0" rIns="0">
            <a:spAutoFit/>
          </a:bodyPr>
          <a:lstStyle/>
          <a:p>
            <a:pPr algn="r">
              <a:lnSpc>
                <a:spcPts val="2494"/>
              </a:lnSpc>
            </a:pPr>
            <a:r>
              <a:rPr lang="en-US" b="true" sz="2900" spc="-174">
                <a:solidFill>
                  <a:srgbClr val="FFFFFF"/>
                </a:solidFill>
                <a:latin typeface="Aileron Bold"/>
                <a:ea typeface="Aileron Bold"/>
                <a:cs typeface="Aileron Bold"/>
                <a:sym typeface="Aileron Bold"/>
              </a:rPr>
              <a:t>Soft Solutions</a:t>
            </a:r>
          </a:p>
        </p:txBody>
      </p:sp>
      <p:sp>
        <p:nvSpPr>
          <p:cNvPr name="TextBox 14" id="14"/>
          <p:cNvSpPr txBox="true"/>
          <p:nvPr/>
        </p:nvSpPr>
        <p:spPr>
          <a:xfrm rot="0">
            <a:off x="1028700" y="1362075"/>
            <a:ext cx="9422189" cy="1290975"/>
          </a:xfrm>
          <a:prstGeom prst="rect">
            <a:avLst/>
          </a:prstGeom>
        </p:spPr>
        <p:txBody>
          <a:bodyPr anchor="t" rtlCol="false" tIns="0" lIns="0" bIns="0" rIns="0">
            <a:spAutoFit/>
          </a:bodyPr>
          <a:lstStyle/>
          <a:p>
            <a:pPr algn="l">
              <a:lnSpc>
                <a:spcPts val="9206"/>
              </a:lnSpc>
            </a:pPr>
            <a:r>
              <a:rPr lang="en-US" sz="10705" spc="-642" b="true">
                <a:solidFill>
                  <a:srgbClr val="FFFFFF"/>
                </a:solidFill>
                <a:latin typeface="Aileron Bold"/>
                <a:ea typeface="Aileron Bold"/>
                <a:cs typeface="Aileron Bold"/>
                <a:sym typeface="Aileron Bold"/>
              </a:rPr>
              <a:t>Our  project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723F2"/>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6601943" y="8606331"/>
            <a:ext cx="657357" cy="651969"/>
          </a:xfrm>
          <a:custGeom>
            <a:avLst/>
            <a:gdLst/>
            <a:ahLst/>
            <a:cxnLst/>
            <a:rect r="r" b="b" t="t" l="l"/>
            <a:pathLst>
              <a:path h="651969" w="657357">
                <a:moveTo>
                  <a:pt x="0" y="0"/>
                </a:moveTo>
                <a:lnTo>
                  <a:pt x="657357" y="0"/>
                </a:lnTo>
                <a:lnTo>
                  <a:pt x="657357" y="651969"/>
                </a:lnTo>
                <a:lnTo>
                  <a:pt x="0" y="651969"/>
                </a:lnTo>
                <a:lnTo>
                  <a:pt x="0" y="0"/>
                </a:lnTo>
                <a:close/>
              </a:path>
            </a:pathLst>
          </a:custGeom>
          <a:blipFill>
            <a:blip r:embed="rId2">
              <a:extLst>
                <a:ext uri="{96DAC541-7B7A-43D3-8B79-37D633B846F1}">
                  <asvg:svgBlip xmlns:asvg="http://schemas.microsoft.com/office/drawing/2016/SVG/main" r:embed="rId3"/>
                </a:ext>
              </a:extLst>
            </a:blip>
            <a:stretch>
              <a:fillRect l="-25131" t="-26108" r="-802380" b="-728410"/>
            </a:stretch>
          </a:blipFill>
        </p:spPr>
      </p:sp>
      <p:sp>
        <p:nvSpPr>
          <p:cNvPr name="Freeform 3" id="3"/>
          <p:cNvSpPr/>
          <p:nvPr/>
        </p:nvSpPr>
        <p:spPr>
          <a:xfrm flipH="true" flipV="false" rot="0">
            <a:off x="16784471" y="8784875"/>
            <a:ext cx="292301" cy="294881"/>
          </a:xfrm>
          <a:custGeom>
            <a:avLst/>
            <a:gdLst/>
            <a:ahLst/>
            <a:cxnLst/>
            <a:rect r="r" b="b" t="t" l="l"/>
            <a:pathLst>
              <a:path h="294881" w="292301">
                <a:moveTo>
                  <a:pt x="292301" y="0"/>
                </a:moveTo>
                <a:lnTo>
                  <a:pt x="0" y="0"/>
                </a:lnTo>
                <a:lnTo>
                  <a:pt x="0" y="294881"/>
                </a:lnTo>
                <a:lnTo>
                  <a:pt x="292301" y="294881"/>
                </a:lnTo>
                <a:lnTo>
                  <a:pt x="29230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5111977" y="1028700"/>
            <a:ext cx="648271" cy="651969"/>
          </a:xfrm>
          <a:custGeom>
            <a:avLst/>
            <a:gdLst/>
            <a:ahLst/>
            <a:cxnLst/>
            <a:rect r="r" b="b" t="t" l="l"/>
            <a:pathLst>
              <a:path h="651969" w="648271">
                <a:moveTo>
                  <a:pt x="0" y="0"/>
                </a:moveTo>
                <a:lnTo>
                  <a:pt x="648271" y="0"/>
                </a:lnTo>
                <a:lnTo>
                  <a:pt x="648271" y="651969"/>
                </a:lnTo>
                <a:lnTo>
                  <a:pt x="0" y="651969"/>
                </a:lnTo>
                <a:lnTo>
                  <a:pt x="0" y="0"/>
                </a:lnTo>
                <a:close/>
              </a:path>
            </a:pathLst>
          </a:custGeom>
          <a:blipFill>
            <a:blip r:embed="rId6">
              <a:extLst>
                <a:ext uri="{96DAC541-7B7A-43D3-8B79-37D633B846F1}">
                  <asvg:svgBlip xmlns:asvg="http://schemas.microsoft.com/office/drawing/2016/SVG/main" r:embed="rId7"/>
                </a:ext>
              </a:extLst>
            </a:blip>
            <a:stretch>
              <a:fillRect l="-123952" t="-145437" r="-24749" b="0"/>
            </a:stretch>
          </a:blipFill>
        </p:spPr>
      </p:sp>
      <p:sp>
        <p:nvSpPr>
          <p:cNvPr name="Freeform 5" id="5"/>
          <p:cNvSpPr/>
          <p:nvPr/>
        </p:nvSpPr>
        <p:spPr>
          <a:xfrm flipH="false" flipV="true" rot="0">
            <a:off x="15289962" y="1207244"/>
            <a:ext cx="292301" cy="294881"/>
          </a:xfrm>
          <a:custGeom>
            <a:avLst/>
            <a:gdLst/>
            <a:ahLst/>
            <a:cxnLst/>
            <a:rect r="r" b="b" t="t" l="l"/>
            <a:pathLst>
              <a:path h="294881" w="292301">
                <a:moveTo>
                  <a:pt x="0" y="294881"/>
                </a:moveTo>
                <a:lnTo>
                  <a:pt x="292301" y="294881"/>
                </a:lnTo>
                <a:lnTo>
                  <a:pt x="292301" y="0"/>
                </a:lnTo>
                <a:lnTo>
                  <a:pt x="0" y="0"/>
                </a:lnTo>
                <a:lnTo>
                  <a:pt x="0" y="294881"/>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16286997" y="1042290"/>
            <a:ext cx="972303" cy="459835"/>
          </a:xfrm>
          <a:custGeom>
            <a:avLst/>
            <a:gdLst/>
            <a:ahLst/>
            <a:cxnLst/>
            <a:rect r="r" b="b" t="t" l="l"/>
            <a:pathLst>
              <a:path h="459835" w="972303">
                <a:moveTo>
                  <a:pt x="0" y="0"/>
                </a:moveTo>
                <a:lnTo>
                  <a:pt x="972303" y="0"/>
                </a:lnTo>
                <a:lnTo>
                  <a:pt x="972303" y="459835"/>
                </a:lnTo>
                <a:lnTo>
                  <a:pt x="0" y="459835"/>
                </a:lnTo>
                <a:lnTo>
                  <a:pt x="0" y="0"/>
                </a:lnTo>
                <a:close/>
              </a:path>
            </a:pathLst>
          </a:custGeom>
          <a:blipFill>
            <a:blip r:embed="rId10">
              <a:extLst>
                <a:ext uri="{96DAC541-7B7A-43D3-8B79-37D633B846F1}">
                  <asvg:svgBlip xmlns:asvg="http://schemas.microsoft.com/office/drawing/2016/SVG/main" r:embed="rId11"/>
                </a:ext>
              </a:extLst>
            </a:blip>
            <a:stretch>
              <a:fillRect l="0" t="0" r="-134811" b="-156938"/>
            </a:stretch>
          </a:blipFill>
        </p:spPr>
      </p:sp>
      <p:sp>
        <p:nvSpPr>
          <p:cNvPr name="Freeform 7" id="7"/>
          <p:cNvSpPr/>
          <p:nvPr/>
        </p:nvSpPr>
        <p:spPr>
          <a:xfrm flipH="true" flipV="false" rot="-933619">
            <a:off x="-679462" y="3370084"/>
            <a:ext cx="7002253" cy="7002253"/>
          </a:xfrm>
          <a:custGeom>
            <a:avLst/>
            <a:gdLst/>
            <a:ahLst/>
            <a:cxnLst/>
            <a:rect r="r" b="b" t="t" l="l"/>
            <a:pathLst>
              <a:path h="7002253" w="7002253">
                <a:moveTo>
                  <a:pt x="7002253" y="0"/>
                </a:moveTo>
                <a:lnTo>
                  <a:pt x="0" y="0"/>
                </a:lnTo>
                <a:lnTo>
                  <a:pt x="0" y="7002252"/>
                </a:lnTo>
                <a:lnTo>
                  <a:pt x="7002253" y="7002252"/>
                </a:lnTo>
                <a:lnTo>
                  <a:pt x="7002253"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1028700" y="8798070"/>
            <a:ext cx="2349419" cy="658523"/>
          </a:xfrm>
          <a:prstGeom prst="rect">
            <a:avLst/>
          </a:prstGeom>
        </p:spPr>
        <p:txBody>
          <a:bodyPr anchor="t" rtlCol="false" tIns="0" lIns="0" bIns="0" rIns="0">
            <a:spAutoFit/>
          </a:bodyPr>
          <a:lstStyle/>
          <a:p>
            <a:pPr algn="l">
              <a:lnSpc>
                <a:spcPts val="2494"/>
              </a:lnSpc>
            </a:pPr>
            <a:r>
              <a:rPr lang="en-US" sz="2900" spc="-174" b="true">
                <a:solidFill>
                  <a:srgbClr val="FFFFFF"/>
                </a:solidFill>
                <a:latin typeface="Aileron Bold"/>
                <a:ea typeface="Aileron Bold"/>
                <a:cs typeface="Aileron Bold"/>
                <a:sym typeface="Aileron Bold"/>
              </a:rPr>
              <a:t>Soft</a:t>
            </a:r>
          </a:p>
          <a:p>
            <a:pPr algn="l">
              <a:lnSpc>
                <a:spcPts val="2494"/>
              </a:lnSpc>
            </a:pPr>
            <a:r>
              <a:rPr lang="en-US" sz="2900" spc="-174" b="true">
                <a:solidFill>
                  <a:srgbClr val="FFFFFF"/>
                </a:solidFill>
                <a:latin typeface="Aileron Bold"/>
                <a:ea typeface="Aileron Bold"/>
                <a:cs typeface="Aileron Bold"/>
                <a:sym typeface="Aileron Bold"/>
              </a:rPr>
              <a:t>Solutions</a:t>
            </a:r>
          </a:p>
        </p:txBody>
      </p:sp>
      <p:grpSp>
        <p:nvGrpSpPr>
          <p:cNvPr name="Group 9" id="9"/>
          <p:cNvGrpSpPr>
            <a:grpSpLocks noChangeAspect="true"/>
          </p:cNvGrpSpPr>
          <p:nvPr/>
        </p:nvGrpSpPr>
        <p:grpSpPr>
          <a:xfrm rot="0">
            <a:off x="1028700" y="4122895"/>
            <a:ext cx="4321942" cy="4321942"/>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130" y="0"/>
                    <a:pt x="0" y="1421130"/>
                    <a:pt x="0" y="3175000"/>
                  </a:cubicBezTo>
                  <a:lnTo>
                    <a:pt x="0" y="6350000"/>
                  </a:lnTo>
                  <a:lnTo>
                    <a:pt x="3175000" y="6350000"/>
                  </a:lnTo>
                  <a:cubicBezTo>
                    <a:pt x="4928870" y="6350000"/>
                    <a:pt x="6350000" y="4928870"/>
                    <a:pt x="6350000" y="3175000"/>
                  </a:cubicBezTo>
                  <a:cubicBezTo>
                    <a:pt x="6350000" y="1421130"/>
                    <a:pt x="4928870" y="0"/>
                    <a:pt x="3175000" y="0"/>
                  </a:cubicBezTo>
                  <a:close/>
                </a:path>
              </a:pathLst>
            </a:custGeom>
            <a:solidFill>
              <a:srgbClr val="FFFFFF"/>
            </a:solidFill>
          </p:spPr>
        </p:sp>
        <p:sp>
          <p:nvSpPr>
            <p:cNvPr name="Freeform 11" id="11"/>
            <p:cNvSpPr/>
            <p:nvPr/>
          </p:nvSpPr>
          <p:spPr>
            <a:xfrm flipH="false" flipV="false" rot="0">
              <a:off x="227013" y="387928"/>
              <a:ext cx="5895974" cy="5627483"/>
            </a:xfrm>
            <a:custGeom>
              <a:avLst/>
              <a:gdLst/>
              <a:ahLst/>
              <a:cxnLst/>
              <a:rect r="r" b="b" t="t" l="l"/>
              <a:pathLst>
                <a:path h="5627483" w="5895974">
                  <a:moveTo>
                    <a:pt x="2947987" y="4502"/>
                  </a:moveTo>
                  <a:cubicBezTo>
                    <a:pt x="1941349" y="0"/>
                    <a:pt x="1009246" y="534452"/>
                    <a:pt x="504623" y="1405483"/>
                  </a:cubicBezTo>
                  <a:cubicBezTo>
                    <a:pt x="0" y="2276514"/>
                    <a:pt x="0" y="3350970"/>
                    <a:pt x="504623" y="4222001"/>
                  </a:cubicBezTo>
                  <a:cubicBezTo>
                    <a:pt x="1009246" y="5093032"/>
                    <a:pt x="1941349" y="5627484"/>
                    <a:pt x="2947987" y="5622982"/>
                  </a:cubicBezTo>
                  <a:cubicBezTo>
                    <a:pt x="3954625" y="5627484"/>
                    <a:pt x="4886728" y="5093032"/>
                    <a:pt x="5391351" y="4222001"/>
                  </a:cubicBezTo>
                  <a:cubicBezTo>
                    <a:pt x="5895974" y="3350970"/>
                    <a:pt x="5895974" y="2276514"/>
                    <a:pt x="5391351" y="1405483"/>
                  </a:cubicBezTo>
                  <a:cubicBezTo>
                    <a:pt x="4886728" y="534451"/>
                    <a:pt x="3954625" y="0"/>
                    <a:pt x="2947987" y="4502"/>
                  </a:cubicBezTo>
                  <a:close/>
                </a:path>
              </a:pathLst>
            </a:custGeom>
            <a:blipFill>
              <a:blip r:embed="rId14"/>
              <a:stretch>
                <a:fillRect l="223" t="0" r="223" b="0"/>
              </a:stretch>
            </a:blipFill>
          </p:spPr>
        </p:sp>
      </p:grpSp>
      <p:sp>
        <p:nvSpPr>
          <p:cNvPr name="TextBox 12" id="12"/>
          <p:cNvSpPr txBox="true"/>
          <p:nvPr/>
        </p:nvSpPr>
        <p:spPr>
          <a:xfrm rot="0">
            <a:off x="1218149" y="1206921"/>
            <a:ext cx="12834792" cy="1110960"/>
          </a:xfrm>
          <a:prstGeom prst="rect">
            <a:avLst/>
          </a:prstGeom>
        </p:spPr>
        <p:txBody>
          <a:bodyPr anchor="t" rtlCol="false" tIns="0" lIns="0" bIns="0" rIns="0">
            <a:spAutoFit/>
          </a:bodyPr>
          <a:lstStyle/>
          <a:p>
            <a:pPr algn="l">
              <a:lnSpc>
                <a:spcPts val="7992"/>
              </a:lnSpc>
            </a:pPr>
            <a:r>
              <a:rPr lang="en-US" sz="9294" spc="-557" b="true">
                <a:solidFill>
                  <a:srgbClr val="FFFFFF"/>
                </a:solidFill>
                <a:latin typeface="Aileron Bold"/>
                <a:ea typeface="Aileron Bold"/>
                <a:cs typeface="Aileron Bold"/>
                <a:sym typeface="Aileron Bold"/>
              </a:rPr>
              <a:t>To achieve this, we will:</a:t>
            </a:r>
          </a:p>
        </p:txBody>
      </p:sp>
      <p:grpSp>
        <p:nvGrpSpPr>
          <p:cNvPr name="Group 13" id="13"/>
          <p:cNvGrpSpPr/>
          <p:nvPr/>
        </p:nvGrpSpPr>
        <p:grpSpPr>
          <a:xfrm rot="0">
            <a:off x="5969767" y="3818890"/>
            <a:ext cx="2327778" cy="989317"/>
            <a:chOff x="0" y="0"/>
            <a:chExt cx="3103704" cy="1319089"/>
          </a:xfrm>
        </p:grpSpPr>
        <p:grpSp>
          <p:nvGrpSpPr>
            <p:cNvPr name="Group 14" id="14"/>
            <p:cNvGrpSpPr/>
            <p:nvPr/>
          </p:nvGrpSpPr>
          <p:grpSpPr>
            <a:xfrm rot="0">
              <a:off x="0" y="0"/>
              <a:ext cx="3103704" cy="1319089"/>
              <a:chOff x="0" y="0"/>
              <a:chExt cx="956224" cy="406400"/>
            </a:xfrm>
          </p:grpSpPr>
          <p:sp>
            <p:nvSpPr>
              <p:cNvPr name="Freeform 15" id="15"/>
              <p:cNvSpPr/>
              <p:nvPr/>
            </p:nvSpPr>
            <p:spPr>
              <a:xfrm flipH="false" flipV="false" rot="0">
                <a:off x="0" y="0"/>
                <a:ext cx="956224" cy="406400"/>
              </a:xfrm>
              <a:custGeom>
                <a:avLst/>
                <a:gdLst/>
                <a:ahLst/>
                <a:cxnLst/>
                <a:rect r="r" b="b" t="t" l="l"/>
                <a:pathLst>
                  <a:path h="406400" w="956224">
                    <a:moveTo>
                      <a:pt x="753024" y="0"/>
                    </a:moveTo>
                    <a:cubicBezTo>
                      <a:pt x="865248" y="0"/>
                      <a:pt x="956224" y="90976"/>
                      <a:pt x="956224" y="203200"/>
                    </a:cubicBezTo>
                    <a:cubicBezTo>
                      <a:pt x="956224" y="315424"/>
                      <a:pt x="865248" y="406400"/>
                      <a:pt x="753024" y="406400"/>
                    </a:cubicBezTo>
                    <a:lnTo>
                      <a:pt x="203200" y="406400"/>
                    </a:lnTo>
                    <a:cubicBezTo>
                      <a:pt x="90976" y="406400"/>
                      <a:pt x="0" y="315424"/>
                      <a:pt x="0" y="203200"/>
                    </a:cubicBezTo>
                    <a:cubicBezTo>
                      <a:pt x="0" y="90976"/>
                      <a:pt x="90976" y="0"/>
                      <a:pt x="203200" y="0"/>
                    </a:cubicBezTo>
                    <a:close/>
                  </a:path>
                </a:pathLst>
              </a:custGeom>
              <a:solidFill>
                <a:srgbClr val="FFFFFF"/>
              </a:solidFill>
              <a:ln cap="sq">
                <a:noFill/>
                <a:prstDash val="solid"/>
                <a:miter/>
              </a:ln>
            </p:spPr>
          </p:sp>
          <p:sp>
            <p:nvSpPr>
              <p:cNvPr name="TextBox 16" id="16"/>
              <p:cNvSpPr txBox="true"/>
              <p:nvPr/>
            </p:nvSpPr>
            <p:spPr>
              <a:xfrm>
                <a:off x="0" y="-38100"/>
                <a:ext cx="956224" cy="444500"/>
              </a:xfrm>
              <a:prstGeom prst="rect">
                <a:avLst/>
              </a:prstGeom>
            </p:spPr>
            <p:txBody>
              <a:bodyPr anchor="ctr" rtlCol="false" tIns="50800" lIns="50800" bIns="50800" rIns="50800"/>
              <a:lstStyle/>
              <a:p>
                <a:pPr algn="ctr">
                  <a:lnSpc>
                    <a:spcPts val="2659"/>
                  </a:lnSpc>
                </a:pPr>
              </a:p>
            </p:txBody>
          </p:sp>
        </p:grpSp>
        <p:sp>
          <p:nvSpPr>
            <p:cNvPr name="TextBox 17" id="17"/>
            <p:cNvSpPr txBox="true"/>
            <p:nvPr/>
          </p:nvSpPr>
          <p:spPr>
            <a:xfrm rot="0">
              <a:off x="135440" y="281720"/>
              <a:ext cx="2832823" cy="746125"/>
            </a:xfrm>
            <a:prstGeom prst="rect">
              <a:avLst/>
            </a:prstGeom>
          </p:spPr>
          <p:txBody>
            <a:bodyPr anchor="t" rtlCol="false" tIns="0" lIns="0" bIns="0" rIns="0">
              <a:spAutoFit/>
            </a:bodyPr>
            <a:lstStyle/>
            <a:p>
              <a:pPr algn="ctr">
                <a:lnSpc>
                  <a:spcPts val="4406"/>
                </a:lnSpc>
              </a:pPr>
              <a:r>
                <a:rPr lang="en-US" sz="3672" b="true">
                  <a:solidFill>
                    <a:srgbClr val="2723F2"/>
                  </a:solidFill>
                  <a:latin typeface="Aileron Bold"/>
                  <a:ea typeface="Aileron Bold"/>
                  <a:cs typeface="Aileron Bold"/>
                  <a:sym typeface="Aileron Bold"/>
                </a:rPr>
                <a:t>1</a:t>
              </a:r>
            </a:p>
          </p:txBody>
        </p:sp>
      </p:grpSp>
      <p:sp>
        <p:nvSpPr>
          <p:cNvPr name="TextBox 18" id="18"/>
          <p:cNvSpPr txBox="true"/>
          <p:nvPr/>
        </p:nvSpPr>
        <p:spPr>
          <a:xfrm rot="0">
            <a:off x="8618530" y="3951598"/>
            <a:ext cx="7668467" cy="723900"/>
          </a:xfrm>
          <a:prstGeom prst="rect">
            <a:avLst/>
          </a:prstGeom>
        </p:spPr>
        <p:txBody>
          <a:bodyPr anchor="t" rtlCol="false" tIns="0" lIns="0" bIns="0" rIns="0">
            <a:spAutoFit/>
          </a:bodyPr>
          <a:lstStyle/>
          <a:p>
            <a:pPr algn="just">
              <a:lnSpc>
                <a:spcPts val="2879"/>
              </a:lnSpc>
            </a:pPr>
            <a:r>
              <a:rPr lang="en-US" sz="2400">
                <a:solidFill>
                  <a:srgbClr val="FFFFFF"/>
                </a:solidFill>
                <a:latin typeface="Aileron"/>
                <a:ea typeface="Aileron"/>
                <a:cs typeface="Aileron"/>
                <a:sym typeface="Aileron"/>
              </a:rPr>
              <a:t>Source 3D assets from Quixel Megascans and import them into Unreal Engine.</a:t>
            </a:r>
          </a:p>
        </p:txBody>
      </p:sp>
      <p:grpSp>
        <p:nvGrpSpPr>
          <p:cNvPr name="Group 19" id="19"/>
          <p:cNvGrpSpPr/>
          <p:nvPr/>
        </p:nvGrpSpPr>
        <p:grpSpPr>
          <a:xfrm rot="0">
            <a:off x="5969767" y="6615924"/>
            <a:ext cx="2327778" cy="989317"/>
            <a:chOff x="0" y="0"/>
            <a:chExt cx="3103704" cy="1319089"/>
          </a:xfrm>
        </p:grpSpPr>
        <p:grpSp>
          <p:nvGrpSpPr>
            <p:cNvPr name="Group 20" id="20"/>
            <p:cNvGrpSpPr/>
            <p:nvPr/>
          </p:nvGrpSpPr>
          <p:grpSpPr>
            <a:xfrm rot="0">
              <a:off x="0" y="0"/>
              <a:ext cx="3103704" cy="1319089"/>
              <a:chOff x="0" y="0"/>
              <a:chExt cx="956224" cy="406400"/>
            </a:xfrm>
          </p:grpSpPr>
          <p:sp>
            <p:nvSpPr>
              <p:cNvPr name="Freeform 21" id="21"/>
              <p:cNvSpPr/>
              <p:nvPr/>
            </p:nvSpPr>
            <p:spPr>
              <a:xfrm flipH="false" flipV="false" rot="0">
                <a:off x="0" y="0"/>
                <a:ext cx="956224" cy="406400"/>
              </a:xfrm>
              <a:custGeom>
                <a:avLst/>
                <a:gdLst/>
                <a:ahLst/>
                <a:cxnLst/>
                <a:rect r="r" b="b" t="t" l="l"/>
                <a:pathLst>
                  <a:path h="406400" w="956224">
                    <a:moveTo>
                      <a:pt x="753024" y="0"/>
                    </a:moveTo>
                    <a:cubicBezTo>
                      <a:pt x="865248" y="0"/>
                      <a:pt x="956224" y="90976"/>
                      <a:pt x="956224" y="203200"/>
                    </a:cubicBezTo>
                    <a:cubicBezTo>
                      <a:pt x="956224" y="315424"/>
                      <a:pt x="865248" y="406400"/>
                      <a:pt x="753024" y="406400"/>
                    </a:cubicBezTo>
                    <a:lnTo>
                      <a:pt x="203200" y="406400"/>
                    </a:lnTo>
                    <a:cubicBezTo>
                      <a:pt x="90976" y="406400"/>
                      <a:pt x="0" y="315424"/>
                      <a:pt x="0" y="203200"/>
                    </a:cubicBezTo>
                    <a:cubicBezTo>
                      <a:pt x="0" y="90976"/>
                      <a:pt x="90976" y="0"/>
                      <a:pt x="203200" y="0"/>
                    </a:cubicBezTo>
                    <a:close/>
                  </a:path>
                </a:pathLst>
              </a:custGeom>
              <a:solidFill>
                <a:srgbClr val="FFFFFF"/>
              </a:solidFill>
              <a:ln cap="sq">
                <a:noFill/>
                <a:prstDash val="solid"/>
                <a:miter/>
              </a:ln>
            </p:spPr>
          </p:sp>
          <p:sp>
            <p:nvSpPr>
              <p:cNvPr name="TextBox 22" id="22"/>
              <p:cNvSpPr txBox="true"/>
              <p:nvPr/>
            </p:nvSpPr>
            <p:spPr>
              <a:xfrm>
                <a:off x="0" y="-38100"/>
                <a:ext cx="956224" cy="444500"/>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35440" y="281720"/>
              <a:ext cx="2832823" cy="746125"/>
            </a:xfrm>
            <a:prstGeom prst="rect">
              <a:avLst/>
            </a:prstGeom>
          </p:spPr>
          <p:txBody>
            <a:bodyPr anchor="t" rtlCol="false" tIns="0" lIns="0" bIns="0" rIns="0">
              <a:spAutoFit/>
            </a:bodyPr>
            <a:lstStyle/>
            <a:p>
              <a:pPr algn="ctr">
                <a:lnSpc>
                  <a:spcPts val="4406"/>
                </a:lnSpc>
              </a:pPr>
              <a:r>
                <a:rPr lang="en-US" sz="3672" b="true">
                  <a:solidFill>
                    <a:srgbClr val="2723F2"/>
                  </a:solidFill>
                  <a:latin typeface="Aileron Bold"/>
                  <a:ea typeface="Aileron Bold"/>
                  <a:cs typeface="Aileron Bold"/>
                  <a:sym typeface="Aileron Bold"/>
                </a:rPr>
                <a:t>3</a:t>
              </a:r>
            </a:p>
          </p:txBody>
        </p:sp>
      </p:grpSp>
      <p:sp>
        <p:nvSpPr>
          <p:cNvPr name="TextBox 24" id="24"/>
          <p:cNvSpPr txBox="true"/>
          <p:nvPr/>
        </p:nvSpPr>
        <p:spPr>
          <a:xfrm rot="0">
            <a:off x="8618530" y="6750665"/>
            <a:ext cx="7668467" cy="1085850"/>
          </a:xfrm>
          <a:prstGeom prst="rect">
            <a:avLst/>
          </a:prstGeom>
        </p:spPr>
        <p:txBody>
          <a:bodyPr anchor="t" rtlCol="false" tIns="0" lIns="0" bIns="0" rIns="0">
            <a:spAutoFit/>
          </a:bodyPr>
          <a:lstStyle/>
          <a:p>
            <a:pPr algn="just">
              <a:lnSpc>
                <a:spcPts val="2879"/>
              </a:lnSpc>
            </a:pPr>
            <a:r>
              <a:rPr lang="en-US" sz="2400">
                <a:solidFill>
                  <a:srgbClr val="FFFFFF"/>
                </a:solidFill>
                <a:latin typeface="Aileron"/>
                <a:ea typeface="Aileron"/>
                <a:cs typeface="Aileron"/>
                <a:sym typeface="Aileron"/>
              </a:rPr>
              <a:t>Build the inventory system using Unreal Blueprints (visual scripting) or C++ for optimized performance.</a:t>
            </a:r>
          </a:p>
          <a:p>
            <a:pPr algn="just">
              <a:lnSpc>
                <a:spcPts val="2879"/>
              </a:lnSpc>
            </a:pPr>
          </a:p>
        </p:txBody>
      </p:sp>
      <p:grpSp>
        <p:nvGrpSpPr>
          <p:cNvPr name="Group 25" id="25"/>
          <p:cNvGrpSpPr/>
          <p:nvPr/>
        </p:nvGrpSpPr>
        <p:grpSpPr>
          <a:xfrm rot="0">
            <a:off x="5979822" y="5217782"/>
            <a:ext cx="2327778" cy="989317"/>
            <a:chOff x="0" y="0"/>
            <a:chExt cx="956224" cy="406400"/>
          </a:xfrm>
        </p:grpSpPr>
        <p:sp>
          <p:nvSpPr>
            <p:cNvPr name="Freeform 26" id="26"/>
            <p:cNvSpPr/>
            <p:nvPr/>
          </p:nvSpPr>
          <p:spPr>
            <a:xfrm flipH="false" flipV="false" rot="0">
              <a:off x="0" y="0"/>
              <a:ext cx="956224" cy="406400"/>
            </a:xfrm>
            <a:custGeom>
              <a:avLst/>
              <a:gdLst/>
              <a:ahLst/>
              <a:cxnLst/>
              <a:rect r="r" b="b" t="t" l="l"/>
              <a:pathLst>
                <a:path h="406400" w="956224">
                  <a:moveTo>
                    <a:pt x="753024" y="0"/>
                  </a:moveTo>
                  <a:cubicBezTo>
                    <a:pt x="865248" y="0"/>
                    <a:pt x="956224" y="90976"/>
                    <a:pt x="956224" y="203200"/>
                  </a:cubicBezTo>
                  <a:cubicBezTo>
                    <a:pt x="956224" y="315424"/>
                    <a:pt x="865248" y="406400"/>
                    <a:pt x="753024" y="406400"/>
                  </a:cubicBezTo>
                  <a:lnTo>
                    <a:pt x="203200" y="406400"/>
                  </a:lnTo>
                  <a:cubicBezTo>
                    <a:pt x="90976" y="406400"/>
                    <a:pt x="0" y="315424"/>
                    <a:pt x="0" y="203200"/>
                  </a:cubicBezTo>
                  <a:cubicBezTo>
                    <a:pt x="0" y="90976"/>
                    <a:pt x="90976" y="0"/>
                    <a:pt x="203200" y="0"/>
                  </a:cubicBezTo>
                  <a:close/>
                </a:path>
              </a:pathLst>
            </a:custGeom>
            <a:solidFill>
              <a:srgbClr val="FFFFFF"/>
            </a:solidFill>
            <a:ln cap="sq">
              <a:noFill/>
              <a:prstDash val="solid"/>
              <a:miter/>
            </a:ln>
          </p:spPr>
        </p:sp>
        <p:sp>
          <p:nvSpPr>
            <p:cNvPr name="TextBox 27" id="27"/>
            <p:cNvSpPr txBox="true"/>
            <p:nvPr/>
          </p:nvSpPr>
          <p:spPr>
            <a:xfrm>
              <a:off x="0" y="-38100"/>
              <a:ext cx="956224" cy="444500"/>
            </a:xfrm>
            <a:prstGeom prst="rect">
              <a:avLst/>
            </a:prstGeom>
          </p:spPr>
          <p:txBody>
            <a:bodyPr anchor="ctr" rtlCol="false" tIns="50800" lIns="50800" bIns="50800" rIns="50800"/>
            <a:lstStyle/>
            <a:p>
              <a:pPr algn="ctr">
                <a:lnSpc>
                  <a:spcPts val="2659"/>
                </a:lnSpc>
              </a:pPr>
            </a:p>
          </p:txBody>
        </p:sp>
      </p:grpSp>
      <p:sp>
        <p:nvSpPr>
          <p:cNvPr name="TextBox 28" id="28"/>
          <p:cNvSpPr txBox="true"/>
          <p:nvPr/>
        </p:nvSpPr>
        <p:spPr>
          <a:xfrm rot="0">
            <a:off x="6081402" y="5426690"/>
            <a:ext cx="2124617" cy="561975"/>
          </a:xfrm>
          <a:prstGeom prst="rect">
            <a:avLst/>
          </a:prstGeom>
        </p:spPr>
        <p:txBody>
          <a:bodyPr anchor="t" rtlCol="false" tIns="0" lIns="0" bIns="0" rIns="0">
            <a:spAutoFit/>
          </a:bodyPr>
          <a:lstStyle/>
          <a:p>
            <a:pPr algn="ctr">
              <a:lnSpc>
                <a:spcPts val="4406"/>
              </a:lnSpc>
            </a:pPr>
            <a:r>
              <a:rPr lang="en-US" sz="3672" b="true">
                <a:solidFill>
                  <a:srgbClr val="2723F2"/>
                </a:solidFill>
                <a:latin typeface="Aileron Bold"/>
                <a:ea typeface="Aileron Bold"/>
                <a:cs typeface="Aileron Bold"/>
                <a:sym typeface="Aileron Bold"/>
              </a:rPr>
              <a:t>2</a:t>
            </a:r>
          </a:p>
        </p:txBody>
      </p:sp>
      <p:sp>
        <p:nvSpPr>
          <p:cNvPr name="TextBox 29" id="29"/>
          <p:cNvSpPr txBox="true"/>
          <p:nvPr/>
        </p:nvSpPr>
        <p:spPr>
          <a:xfrm rot="0">
            <a:off x="8618530" y="5531465"/>
            <a:ext cx="7668467" cy="361950"/>
          </a:xfrm>
          <a:prstGeom prst="rect">
            <a:avLst/>
          </a:prstGeom>
        </p:spPr>
        <p:txBody>
          <a:bodyPr anchor="t" rtlCol="false" tIns="0" lIns="0" bIns="0" rIns="0">
            <a:spAutoFit/>
          </a:bodyPr>
          <a:lstStyle/>
          <a:p>
            <a:pPr algn="just">
              <a:lnSpc>
                <a:spcPts val="2879"/>
              </a:lnSpc>
            </a:pPr>
            <a:r>
              <a:rPr lang="en-US" sz="2400">
                <a:solidFill>
                  <a:srgbClr val="FFFFFF"/>
                </a:solidFill>
                <a:latin typeface="Aileron"/>
                <a:ea typeface="Aileron"/>
                <a:cs typeface="Aileron"/>
                <a:sym typeface="Aileron"/>
              </a:rPr>
              <a:t>Set up shaders and textures for the assets.</a:t>
            </a:r>
          </a:p>
        </p:txBody>
      </p:sp>
      <p:sp>
        <p:nvSpPr>
          <p:cNvPr name="Freeform 30" id="30"/>
          <p:cNvSpPr/>
          <p:nvPr/>
        </p:nvSpPr>
        <p:spPr>
          <a:xfrm flipH="false" flipV="false" rot="0">
            <a:off x="16286997" y="1890472"/>
            <a:ext cx="1068771" cy="1068771"/>
          </a:xfrm>
          <a:custGeom>
            <a:avLst/>
            <a:gdLst/>
            <a:ahLst/>
            <a:cxnLst/>
            <a:rect r="r" b="b" t="t" l="l"/>
            <a:pathLst>
              <a:path h="1068771" w="1068771">
                <a:moveTo>
                  <a:pt x="0" y="0"/>
                </a:moveTo>
                <a:lnTo>
                  <a:pt x="1068771" y="0"/>
                </a:lnTo>
                <a:lnTo>
                  <a:pt x="1068771" y="1068771"/>
                </a:lnTo>
                <a:lnTo>
                  <a:pt x="0" y="1068771"/>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1" id="31"/>
          <p:cNvSpPr/>
          <p:nvPr/>
        </p:nvSpPr>
        <p:spPr>
          <a:xfrm flipH="true" flipV="true" rot="0">
            <a:off x="2853195" y="8809772"/>
            <a:ext cx="539970" cy="539970"/>
          </a:xfrm>
          <a:custGeom>
            <a:avLst/>
            <a:gdLst/>
            <a:ahLst/>
            <a:cxnLst/>
            <a:rect r="r" b="b" t="t" l="l"/>
            <a:pathLst>
              <a:path h="539970" w="539970">
                <a:moveTo>
                  <a:pt x="539969" y="539969"/>
                </a:moveTo>
                <a:lnTo>
                  <a:pt x="0" y="539969"/>
                </a:lnTo>
                <a:lnTo>
                  <a:pt x="0" y="0"/>
                </a:lnTo>
                <a:lnTo>
                  <a:pt x="539969" y="0"/>
                </a:lnTo>
                <a:lnTo>
                  <a:pt x="539969" y="539969"/>
                </a:lnTo>
                <a:close/>
              </a:path>
            </a:pathLst>
          </a:custGeom>
          <a:blipFill>
            <a:blip r:embed="rId17">
              <a:extLst>
                <a:ext uri="{96DAC541-7B7A-43D3-8B79-37D633B846F1}">
                  <asvg:svgBlip xmlns:asvg="http://schemas.microsoft.com/office/drawing/2016/SVG/main" r:embed="rId18"/>
                </a:ext>
              </a:extLst>
            </a:blip>
            <a:stretch>
              <a:fillRect l="0" t="0" r="0" b="0"/>
            </a:stretch>
          </a:blipFill>
        </p:spPr>
      </p:sp>
      <p:grpSp>
        <p:nvGrpSpPr>
          <p:cNvPr name="Group 32" id="32"/>
          <p:cNvGrpSpPr/>
          <p:nvPr/>
        </p:nvGrpSpPr>
        <p:grpSpPr>
          <a:xfrm rot="0">
            <a:off x="5979822" y="8014816"/>
            <a:ext cx="2327778" cy="989317"/>
            <a:chOff x="0" y="0"/>
            <a:chExt cx="3103704" cy="1319089"/>
          </a:xfrm>
        </p:grpSpPr>
        <p:grpSp>
          <p:nvGrpSpPr>
            <p:cNvPr name="Group 33" id="33"/>
            <p:cNvGrpSpPr/>
            <p:nvPr/>
          </p:nvGrpSpPr>
          <p:grpSpPr>
            <a:xfrm rot="0">
              <a:off x="0" y="0"/>
              <a:ext cx="3103704" cy="1319089"/>
              <a:chOff x="0" y="0"/>
              <a:chExt cx="956224" cy="406400"/>
            </a:xfrm>
          </p:grpSpPr>
          <p:sp>
            <p:nvSpPr>
              <p:cNvPr name="Freeform 34" id="34"/>
              <p:cNvSpPr/>
              <p:nvPr/>
            </p:nvSpPr>
            <p:spPr>
              <a:xfrm flipH="false" flipV="false" rot="0">
                <a:off x="0" y="0"/>
                <a:ext cx="956224" cy="406400"/>
              </a:xfrm>
              <a:custGeom>
                <a:avLst/>
                <a:gdLst/>
                <a:ahLst/>
                <a:cxnLst/>
                <a:rect r="r" b="b" t="t" l="l"/>
                <a:pathLst>
                  <a:path h="406400" w="956224">
                    <a:moveTo>
                      <a:pt x="753024" y="0"/>
                    </a:moveTo>
                    <a:cubicBezTo>
                      <a:pt x="865248" y="0"/>
                      <a:pt x="956224" y="90976"/>
                      <a:pt x="956224" y="203200"/>
                    </a:cubicBezTo>
                    <a:cubicBezTo>
                      <a:pt x="956224" y="315424"/>
                      <a:pt x="865248" y="406400"/>
                      <a:pt x="753024" y="406400"/>
                    </a:cubicBezTo>
                    <a:lnTo>
                      <a:pt x="203200" y="406400"/>
                    </a:lnTo>
                    <a:cubicBezTo>
                      <a:pt x="90976" y="406400"/>
                      <a:pt x="0" y="315424"/>
                      <a:pt x="0" y="203200"/>
                    </a:cubicBezTo>
                    <a:cubicBezTo>
                      <a:pt x="0" y="90976"/>
                      <a:pt x="90976" y="0"/>
                      <a:pt x="203200" y="0"/>
                    </a:cubicBezTo>
                    <a:close/>
                  </a:path>
                </a:pathLst>
              </a:custGeom>
              <a:solidFill>
                <a:srgbClr val="FFFFFF"/>
              </a:solidFill>
              <a:ln cap="sq">
                <a:noFill/>
                <a:prstDash val="solid"/>
                <a:miter/>
              </a:ln>
            </p:spPr>
          </p:sp>
          <p:sp>
            <p:nvSpPr>
              <p:cNvPr name="TextBox 35" id="35"/>
              <p:cNvSpPr txBox="true"/>
              <p:nvPr/>
            </p:nvSpPr>
            <p:spPr>
              <a:xfrm>
                <a:off x="0" y="-38100"/>
                <a:ext cx="956224" cy="444500"/>
              </a:xfrm>
              <a:prstGeom prst="rect">
                <a:avLst/>
              </a:prstGeom>
            </p:spPr>
            <p:txBody>
              <a:bodyPr anchor="ctr" rtlCol="false" tIns="50800" lIns="50800" bIns="50800" rIns="50800"/>
              <a:lstStyle/>
              <a:p>
                <a:pPr algn="ctr">
                  <a:lnSpc>
                    <a:spcPts val="2659"/>
                  </a:lnSpc>
                </a:pPr>
              </a:p>
            </p:txBody>
          </p:sp>
        </p:grpSp>
        <p:sp>
          <p:nvSpPr>
            <p:cNvPr name="TextBox 36" id="36"/>
            <p:cNvSpPr txBox="true"/>
            <p:nvPr/>
          </p:nvSpPr>
          <p:spPr>
            <a:xfrm rot="0">
              <a:off x="135440" y="306042"/>
              <a:ext cx="2832823" cy="746125"/>
            </a:xfrm>
            <a:prstGeom prst="rect">
              <a:avLst/>
            </a:prstGeom>
          </p:spPr>
          <p:txBody>
            <a:bodyPr anchor="t" rtlCol="false" tIns="0" lIns="0" bIns="0" rIns="0">
              <a:spAutoFit/>
            </a:bodyPr>
            <a:lstStyle/>
            <a:p>
              <a:pPr algn="ctr">
                <a:lnSpc>
                  <a:spcPts val="4406"/>
                </a:lnSpc>
              </a:pPr>
              <a:r>
                <a:rPr lang="en-US" sz="3672" b="true">
                  <a:solidFill>
                    <a:srgbClr val="2723F2"/>
                  </a:solidFill>
                  <a:latin typeface="Aileron Bold"/>
                  <a:ea typeface="Aileron Bold"/>
                  <a:cs typeface="Aileron Bold"/>
                  <a:sym typeface="Aileron Bold"/>
                </a:rPr>
                <a:t>4</a:t>
              </a:r>
            </a:p>
          </p:txBody>
        </p:sp>
      </p:grpSp>
      <p:sp>
        <p:nvSpPr>
          <p:cNvPr name="TextBox 37" id="37"/>
          <p:cNvSpPr txBox="true"/>
          <p:nvPr/>
        </p:nvSpPr>
        <p:spPr>
          <a:xfrm rot="0">
            <a:off x="8618530" y="8159895"/>
            <a:ext cx="7668467" cy="1085850"/>
          </a:xfrm>
          <a:prstGeom prst="rect">
            <a:avLst/>
          </a:prstGeom>
        </p:spPr>
        <p:txBody>
          <a:bodyPr anchor="t" rtlCol="false" tIns="0" lIns="0" bIns="0" rIns="0">
            <a:spAutoFit/>
          </a:bodyPr>
          <a:lstStyle/>
          <a:p>
            <a:pPr algn="just">
              <a:lnSpc>
                <a:spcPts val="2879"/>
              </a:lnSpc>
            </a:pPr>
            <a:r>
              <a:rPr lang="en-US" sz="2400">
                <a:solidFill>
                  <a:srgbClr val="FFFFFF"/>
                </a:solidFill>
                <a:latin typeface="Aileron"/>
                <a:ea typeface="Aileron"/>
                <a:cs typeface="Aileron"/>
                <a:sym typeface="Aileron"/>
              </a:rPr>
              <a:t>Deliver a fully interactive first-person level where users can manage 3D assets seamlessly.</a:t>
            </a:r>
          </a:p>
          <a:p>
            <a:pPr algn="just">
              <a:lnSpc>
                <a:spcPts val="287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723F2"/>
        </a:solidFill>
      </p:bgPr>
    </p:bg>
    <p:spTree>
      <p:nvGrpSpPr>
        <p:cNvPr id="1" name=""/>
        <p:cNvGrpSpPr/>
        <p:nvPr/>
      </p:nvGrpSpPr>
      <p:grpSpPr>
        <a:xfrm>
          <a:off x="0" y="0"/>
          <a:ext cx="0" cy="0"/>
          <a:chOff x="0" y="0"/>
          <a:chExt cx="0" cy="0"/>
        </a:xfrm>
      </p:grpSpPr>
      <p:sp>
        <p:nvSpPr>
          <p:cNvPr name="Freeform 2" id="2"/>
          <p:cNvSpPr/>
          <p:nvPr/>
        </p:nvSpPr>
        <p:spPr>
          <a:xfrm flipH="false" flipV="false" rot="-10800000">
            <a:off x="16601943" y="8606331"/>
            <a:ext cx="657357" cy="651969"/>
          </a:xfrm>
          <a:custGeom>
            <a:avLst/>
            <a:gdLst/>
            <a:ahLst/>
            <a:cxnLst/>
            <a:rect r="r" b="b" t="t" l="l"/>
            <a:pathLst>
              <a:path h="651969" w="657357">
                <a:moveTo>
                  <a:pt x="0" y="0"/>
                </a:moveTo>
                <a:lnTo>
                  <a:pt x="657357" y="0"/>
                </a:lnTo>
                <a:lnTo>
                  <a:pt x="657357" y="651969"/>
                </a:lnTo>
                <a:lnTo>
                  <a:pt x="0" y="651969"/>
                </a:lnTo>
                <a:lnTo>
                  <a:pt x="0" y="0"/>
                </a:lnTo>
                <a:close/>
              </a:path>
            </a:pathLst>
          </a:custGeom>
          <a:blipFill>
            <a:blip r:embed="rId2">
              <a:extLst>
                <a:ext uri="{96DAC541-7B7A-43D3-8B79-37D633B846F1}">
                  <asvg:svgBlip xmlns:asvg="http://schemas.microsoft.com/office/drawing/2016/SVG/main" r:embed="rId3"/>
                </a:ext>
              </a:extLst>
            </a:blip>
            <a:stretch>
              <a:fillRect l="-25131" t="-26108" r="-802380" b="-728410"/>
            </a:stretch>
          </a:blipFill>
        </p:spPr>
      </p:sp>
      <p:sp>
        <p:nvSpPr>
          <p:cNvPr name="Freeform 3" id="3"/>
          <p:cNvSpPr/>
          <p:nvPr/>
        </p:nvSpPr>
        <p:spPr>
          <a:xfrm flipH="true" flipV="false" rot="0">
            <a:off x="16784471" y="8784875"/>
            <a:ext cx="292301" cy="294881"/>
          </a:xfrm>
          <a:custGeom>
            <a:avLst/>
            <a:gdLst/>
            <a:ahLst/>
            <a:cxnLst/>
            <a:rect r="r" b="b" t="t" l="l"/>
            <a:pathLst>
              <a:path h="294881" w="292301">
                <a:moveTo>
                  <a:pt x="292301" y="0"/>
                </a:moveTo>
                <a:lnTo>
                  <a:pt x="0" y="0"/>
                </a:lnTo>
                <a:lnTo>
                  <a:pt x="0" y="294881"/>
                </a:lnTo>
                <a:lnTo>
                  <a:pt x="292301" y="294881"/>
                </a:lnTo>
                <a:lnTo>
                  <a:pt x="292301"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6581834" y="1028700"/>
            <a:ext cx="697576" cy="329908"/>
          </a:xfrm>
          <a:custGeom>
            <a:avLst/>
            <a:gdLst/>
            <a:ahLst/>
            <a:cxnLst/>
            <a:rect r="r" b="b" t="t" l="l"/>
            <a:pathLst>
              <a:path h="329908" w="697576">
                <a:moveTo>
                  <a:pt x="0" y="0"/>
                </a:moveTo>
                <a:lnTo>
                  <a:pt x="697576" y="0"/>
                </a:lnTo>
                <a:lnTo>
                  <a:pt x="697576" y="329908"/>
                </a:lnTo>
                <a:lnTo>
                  <a:pt x="0" y="329908"/>
                </a:lnTo>
                <a:lnTo>
                  <a:pt x="0" y="0"/>
                </a:lnTo>
                <a:close/>
              </a:path>
            </a:pathLst>
          </a:custGeom>
          <a:blipFill>
            <a:blip r:embed="rId6">
              <a:extLst>
                <a:ext uri="{96DAC541-7B7A-43D3-8B79-37D633B846F1}">
                  <asvg:svgBlip xmlns:asvg="http://schemas.microsoft.com/office/drawing/2016/SVG/main" r:embed="rId7"/>
                </a:ext>
              </a:extLst>
            </a:blip>
            <a:stretch>
              <a:fillRect l="0" t="0" r="-134811" b="-156938"/>
            </a:stretch>
          </a:blipFill>
        </p:spPr>
      </p:sp>
      <p:sp>
        <p:nvSpPr>
          <p:cNvPr name="TextBox 5" id="5"/>
          <p:cNvSpPr txBox="true"/>
          <p:nvPr/>
        </p:nvSpPr>
        <p:spPr>
          <a:xfrm rot="0">
            <a:off x="1028700" y="1457325"/>
            <a:ext cx="7687203" cy="4555053"/>
          </a:xfrm>
          <a:prstGeom prst="rect">
            <a:avLst/>
          </a:prstGeom>
        </p:spPr>
        <p:txBody>
          <a:bodyPr anchor="t" rtlCol="false" tIns="0" lIns="0" bIns="0" rIns="0">
            <a:spAutoFit/>
          </a:bodyPr>
          <a:lstStyle/>
          <a:p>
            <a:pPr algn="l">
              <a:lnSpc>
                <a:spcPts val="11613"/>
              </a:lnSpc>
            </a:pPr>
            <a:r>
              <a:rPr lang="en-US" sz="13504" spc="-810" b="true">
                <a:solidFill>
                  <a:srgbClr val="FFFFFF"/>
                </a:solidFill>
                <a:latin typeface="Aileron Bold"/>
                <a:ea typeface="Aileron Bold"/>
                <a:cs typeface="Aileron Bold"/>
                <a:sym typeface="Aileron Bold"/>
              </a:rPr>
              <a:t>Keep in Touch with Us</a:t>
            </a:r>
          </a:p>
        </p:txBody>
      </p:sp>
      <p:grpSp>
        <p:nvGrpSpPr>
          <p:cNvPr name="Group 6" id="6"/>
          <p:cNvGrpSpPr/>
          <p:nvPr/>
        </p:nvGrpSpPr>
        <p:grpSpPr>
          <a:xfrm rot="-5400000">
            <a:off x="4317497" y="1047313"/>
            <a:ext cx="10063339" cy="4379214"/>
            <a:chOff x="0" y="0"/>
            <a:chExt cx="933898" cy="406400"/>
          </a:xfrm>
        </p:grpSpPr>
        <p:sp>
          <p:nvSpPr>
            <p:cNvPr name="Freeform 7" id="7"/>
            <p:cNvSpPr/>
            <p:nvPr/>
          </p:nvSpPr>
          <p:spPr>
            <a:xfrm flipH="false" flipV="false" rot="0">
              <a:off x="0" y="0"/>
              <a:ext cx="933898" cy="406400"/>
            </a:xfrm>
            <a:custGeom>
              <a:avLst/>
              <a:gdLst/>
              <a:ahLst/>
              <a:cxnLst/>
              <a:rect r="r" b="b" t="t" l="l"/>
              <a:pathLst>
                <a:path h="406400" w="933898">
                  <a:moveTo>
                    <a:pt x="730698" y="0"/>
                  </a:moveTo>
                  <a:cubicBezTo>
                    <a:pt x="842923" y="0"/>
                    <a:pt x="933898" y="90976"/>
                    <a:pt x="933898" y="203200"/>
                  </a:cubicBezTo>
                  <a:cubicBezTo>
                    <a:pt x="933898" y="315424"/>
                    <a:pt x="842923" y="406400"/>
                    <a:pt x="730698" y="406400"/>
                  </a:cubicBezTo>
                  <a:lnTo>
                    <a:pt x="203200" y="406400"/>
                  </a:lnTo>
                  <a:cubicBezTo>
                    <a:pt x="90976" y="406400"/>
                    <a:pt x="0" y="315424"/>
                    <a:pt x="0" y="203200"/>
                  </a:cubicBezTo>
                  <a:cubicBezTo>
                    <a:pt x="0" y="90976"/>
                    <a:pt x="90976" y="0"/>
                    <a:pt x="203200" y="0"/>
                  </a:cubicBezTo>
                  <a:close/>
                </a:path>
              </a:pathLst>
            </a:custGeom>
            <a:solidFill>
              <a:srgbClr val="7E7BFF"/>
            </a:solidFill>
          </p:spPr>
        </p:sp>
        <p:sp>
          <p:nvSpPr>
            <p:cNvPr name="TextBox 8" id="8"/>
            <p:cNvSpPr txBox="true"/>
            <p:nvPr/>
          </p:nvSpPr>
          <p:spPr>
            <a:xfrm>
              <a:off x="0" y="-38100"/>
              <a:ext cx="933898" cy="444500"/>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11988950" y="2071682"/>
            <a:ext cx="910033" cy="915224"/>
          </a:xfrm>
          <a:custGeom>
            <a:avLst/>
            <a:gdLst/>
            <a:ahLst/>
            <a:cxnLst/>
            <a:rect r="r" b="b" t="t" l="l"/>
            <a:pathLst>
              <a:path h="915224" w="910033">
                <a:moveTo>
                  <a:pt x="0" y="0"/>
                </a:moveTo>
                <a:lnTo>
                  <a:pt x="910033" y="0"/>
                </a:lnTo>
                <a:lnTo>
                  <a:pt x="910033" y="915224"/>
                </a:lnTo>
                <a:lnTo>
                  <a:pt x="0" y="915224"/>
                </a:lnTo>
                <a:lnTo>
                  <a:pt x="0" y="0"/>
                </a:lnTo>
                <a:close/>
              </a:path>
            </a:pathLst>
          </a:custGeom>
          <a:blipFill>
            <a:blip r:embed="rId8">
              <a:extLst>
                <a:ext uri="{96DAC541-7B7A-43D3-8B79-37D633B846F1}">
                  <asvg:svgBlip xmlns:asvg="http://schemas.microsoft.com/office/drawing/2016/SVG/main" r:embed="rId9"/>
                </a:ext>
              </a:extLst>
            </a:blip>
            <a:stretch>
              <a:fillRect l="-123952" t="-145437" r="-24749" b="0"/>
            </a:stretch>
          </a:blipFill>
        </p:spPr>
      </p:sp>
      <p:sp>
        <p:nvSpPr>
          <p:cNvPr name="Freeform 10" id="10"/>
          <p:cNvSpPr/>
          <p:nvPr/>
        </p:nvSpPr>
        <p:spPr>
          <a:xfrm flipH="false" flipV="true" rot="0">
            <a:off x="12238803" y="2322319"/>
            <a:ext cx="410328" cy="413950"/>
          </a:xfrm>
          <a:custGeom>
            <a:avLst/>
            <a:gdLst/>
            <a:ahLst/>
            <a:cxnLst/>
            <a:rect r="r" b="b" t="t" l="l"/>
            <a:pathLst>
              <a:path h="413950" w="410328">
                <a:moveTo>
                  <a:pt x="0" y="413950"/>
                </a:moveTo>
                <a:lnTo>
                  <a:pt x="410328" y="413950"/>
                </a:lnTo>
                <a:lnTo>
                  <a:pt x="410328" y="0"/>
                </a:lnTo>
                <a:lnTo>
                  <a:pt x="0" y="0"/>
                </a:lnTo>
                <a:lnTo>
                  <a:pt x="0" y="41395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7532373" y="4319466"/>
            <a:ext cx="3633587" cy="3633587"/>
          </a:xfrm>
          <a:custGeom>
            <a:avLst/>
            <a:gdLst/>
            <a:ahLst/>
            <a:cxnLst/>
            <a:rect r="r" b="b" t="t" l="l"/>
            <a:pathLst>
              <a:path h="3633587" w="3633587">
                <a:moveTo>
                  <a:pt x="0" y="0"/>
                </a:moveTo>
                <a:lnTo>
                  <a:pt x="3633587" y="0"/>
                </a:lnTo>
                <a:lnTo>
                  <a:pt x="3633587" y="3633588"/>
                </a:lnTo>
                <a:lnTo>
                  <a:pt x="0" y="36335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2" id="12"/>
          <p:cNvGrpSpPr/>
          <p:nvPr/>
        </p:nvGrpSpPr>
        <p:grpSpPr>
          <a:xfrm rot="0">
            <a:off x="11988950" y="3358381"/>
            <a:ext cx="3593470" cy="856783"/>
            <a:chOff x="0" y="0"/>
            <a:chExt cx="812800" cy="193794"/>
          </a:xfrm>
        </p:grpSpPr>
        <p:sp>
          <p:nvSpPr>
            <p:cNvPr name="Freeform 13" id="13"/>
            <p:cNvSpPr/>
            <p:nvPr/>
          </p:nvSpPr>
          <p:spPr>
            <a:xfrm flipH="false" flipV="false" rot="0">
              <a:off x="0" y="0"/>
              <a:ext cx="812800" cy="193794"/>
            </a:xfrm>
            <a:custGeom>
              <a:avLst/>
              <a:gdLst/>
              <a:ahLst/>
              <a:cxnLst/>
              <a:rect r="r" b="b" t="t" l="l"/>
              <a:pathLst>
                <a:path h="193794" w="812800">
                  <a:moveTo>
                    <a:pt x="96897" y="0"/>
                  </a:moveTo>
                  <a:lnTo>
                    <a:pt x="715903" y="0"/>
                  </a:lnTo>
                  <a:cubicBezTo>
                    <a:pt x="769418" y="0"/>
                    <a:pt x="812800" y="43382"/>
                    <a:pt x="812800" y="96897"/>
                  </a:cubicBezTo>
                  <a:lnTo>
                    <a:pt x="812800" y="96897"/>
                  </a:lnTo>
                  <a:cubicBezTo>
                    <a:pt x="812800" y="150412"/>
                    <a:pt x="769418" y="193794"/>
                    <a:pt x="715903" y="193794"/>
                  </a:cubicBezTo>
                  <a:lnTo>
                    <a:pt x="96897" y="193794"/>
                  </a:lnTo>
                  <a:cubicBezTo>
                    <a:pt x="43382" y="193794"/>
                    <a:pt x="0" y="150412"/>
                    <a:pt x="0" y="96897"/>
                  </a:cubicBezTo>
                  <a:lnTo>
                    <a:pt x="0" y="96897"/>
                  </a:lnTo>
                  <a:cubicBezTo>
                    <a:pt x="0" y="43382"/>
                    <a:pt x="43382" y="0"/>
                    <a:pt x="96897" y="0"/>
                  </a:cubicBezTo>
                  <a:close/>
                </a:path>
              </a:pathLst>
            </a:custGeom>
            <a:solidFill>
              <a:srgbClr val="FFFFFF"/>
            </a:solidFill>
            <a:ln cap="rnd">
              <a:noFill/>
              <a:prstDash val="solid"/>
              <a:round/>
            </a:ln>
          </p:spPr>
        </p:sp>
        <p:sp>
          <p:nvSpPr>
            <p:cNvPr name="TextBox 14" id="14"/>
            <p:cNvSpPr txBox="true"/>
            <p:nvPr/>
          </p:nvSpPr>
          <p:spPr>
            <a:xfrm>
              <a:off x="0" y="-38100"/>
              <a:ext cx="812800" cy="231894"/>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1988950" y="6010040"/>
            <a:ext cx="3593470" cy="856783"/>
            <a:chOff x="0" y="0"/>
            <a:chExt cx="812800" cy="193794"/>
          </a:xfrm>
        </p:grpSpPr>
        <p:sp>
          <p:nvSpPr>
            <p:cNvPr name="Freeform 16" id="16"/>
            <p:cNvSpPr/>
            <p:nvPr/>
          </p:nvSpPr>
          <p:spPr>
            <a:xfrm flipH="false" flipV="false" rot="0">
              <a:off x="0" y="0"/>
              <a:ext cx="812800" cy="193794"/>
            </a:xfrm>
            <a:custGeom>
              <a:avLst/>
              <a:gdLst/>
              <a:ahLst/>
              <a:cxnLst/>
              <a:rect r="r" b="b" t="t" l="l"/>
              <a:pathLst>
                <a:path h="193794" w="812800">
                  <a:moveTo>
                    <a:pt x="96897" y="0"/>
                  </a:moveTo>
                  <a:lnTo>
                    <a:pt x="715903" y="0"/>
                  </a:lnTo>
                  <a:cubicBezTo>
                    <a:pt x="769418" y="0"/>
                    <a:pt x="812800" y="43382"/>
                    <a:pt x="812800" y="96897"/>
                  </a:cubicBezTo>
                  <a:lnTo>
                    <a:pt x="812800" y="96897"/>
                  </a:lnTo>
                  <a:cubicBezTo>
                    <a:pt x="812800" y="150412"/>
                    <a:pt x="769418" y="193794"/>
                    <a:pt x="715903" y="193794"/>
                  </a:cubicBezTo>
                  <a:lnTo>
                    <a:pt x="96897" y="193794"/>
                  </a:lnTo>
                  <a:cubicBezTo>
                    <a:pt x="43382" y="193794"/>
                    <a:pt x="0" y="150412"/>
                    <a:pt x="0" y="96897"/>
                  </a:cubicBezTo>
                  <a:lnTo>
                    <a:pt x="0" y="96897"/>
                  </a:lnTo>
                  <a:cubicBezTo>
                    <a:pt x="0" y="43382"/>
                    <a:pt x="43382" y="0"/>
                    <a:pt x="96897" y="0"/>
                  </a:cubicBezTo>
                  <a:close/>
                </a:path>
              </a:pathLst>
            </a:custGeom>
            <a:solidFill>
              <a:srgbClr val="FFFFFF"/>
            </a:solidFill>
            <a:ln cap="rnd">
              <a:noFill/>
              <a:prstDash val="solid"/>
              <a:round/>
            </a:ln>
          </p:spPr>
        </p:sp>
        <p:sp>
          <p:nvSpPr>
            <p:cNvPr name="TextBox 17" id="17"/>
            <p:cNvSpPr txBox="true"/>
            <p:nvPr/>
          </p:nvSpPr>
          <p:spPr>
            <a:xfrm>
              <a:off x="0" y="-38100"/>
              <a:ext cx="812800" cy="231894"/>
            </a:xfrm>
            <a:prstGeom prst="rect">
              <a:avLst/>
            </a:prstGeom>
          </p:spPr>
          <p:txBody>
            <a:bodyPr anchor="ctr" rtlCol="false" tIns="50800" lIns="50800" bIns="50800" rIns="50800"/>
            <a:lstStyle/>
            <a:p>
              <a:pPr algn="ctr">
                <a:lnSpc>
                  <a:spcPts val="2659"/>
                </a:lnSpc>
              </a:pPr>
            </a:p>
          </p:txBody>
        </p:sp>
      </p:grpSp>
      <p:sp>
        <p:nvSpPr>
          <p:cNvPr name="TextBox 18" id="18"/>
          <p:cNvSpPr txBox="true"/>
          <p:nvPr/>
        </p:nvSpPr>
        <p:spPr>
          <a:xfrm rot="0">
            <a:off x="1028700" y="8668086"/>
            <a:ext cx="2349419" cy="658523"/>
          </a:xfrm>
          <a:prstGeom prst="rect">
            <a:avLst/>
          </a:prstGeom>
        </p:spPr>
        <p:txBody>
          <a:bodyPr anchor="t" rtlCol="false" tIns="0" lIns="0" bIns="0" rIns="0">
            <a:spAutoFit/>
          </a:bodyPr>
          <a:lstStyle/>
          <a:p>
            <a:pPr algn="l">
              <a:lnSpc>
                <a:spcPts val="2494"/>
              </a:lnSpc>
            </a:pPr>
            <a:r>
              <a:rPr lang="en-US" sz="2900" spc="-174" b="true">
                <a:solidFill>
                  <a:srgbClr val="FFFFFF"/>
                </a:solidFill>
                <a:latin typeface="Aileron Bold"/>
                <a:ea typeface="Aileron Bold"/>
                <a:cs typeface="Aileron Bold"/>
                <a:sym typeface="Aileron Bold"/>
              </a:rPr>
              <a:t>Soft</a:t>
            </a:r>
          </a:p>
          <a:p>
            <a:pPr algn="l">
              <a:lnSpc>
                <a:spcPts val="2494"/>
              </a:lnSpc>
            </a:pPr>
            <a:r>
              <a:rPr lang="en-US" sz="2900" spc="-174" b="true">
                <a:solidFill>
                  <a:srgbClr val="FFFFFF"/>
                </a:solidFill>
                <a:latin typeface="Aileron Bold"/>
                <a:ea typeface="Aileron Bold"/>
                <a:cs typeface="Aileron Bold"/>
                <a:sym typeface="Aileron Bold"/>
              </a:rPr>
              <a:t>Solutions</a:t>
            </a:r>
          </a:p>
        </p:txBody>
      </p:sp>
      <p:sp>
        <p:nvSpPr>
          <p:cNvPr name="TextBox 19" id="19"/>
          <p:cNvSpPr txBox="true"/>
          <p:nvPr/>
        </p:nvSpPr>
        <p:spPr>
          <a:xfrm rot="0">
            <a:off x="12112275" y="3524835"/>
            <a:ext cx="3346820" cy="514300"/>
          </a:xfrm>
          <a:prstGeom prst="rect">
            <a:avLst/>
          </a:prstGeom>
        </p:spPr>
        <p:txBody>
          <a:bodyPr anchor="t" rtlCol="false" tIns="0" lIns="0" bIns="0" rIns="0">
            <a:spAutoFit/>
          </a:bodyPr>
          <a:lstStyle/>
          <a:p>
            <a:pPr algn="ctr">
              <a:lnSpc>
                <a:spcPts val="4036"/>
              </a:lnSpc>
            </a:pPr>
            <a:r>
              <a:rPr lang="en-US" b="true" sz="3363" spc="-201">
                <a:solidFill>
                  <a:srgbClr val="2723F2"/>
                </a:solidFill>
                <a:latin typeface="Aileron Bold"/>
                <a:ea typeface="Aileron Bold"/>
                <a:cs typeface="Aileron Bold"/>
                <a:sym typeface="Aileron Bold"/>
              </a:rPr>
              <a:t>Héctor Hernández</a:t>
            </a:r>
          </a:p>
        </p:txBody>
      </p:sp>
      <p:sp>
        <p:nvSpPr>
          <p:cNvPr name="TextBox 20" id="20"/>
          <p:cNvSpPr txBox="true"/>
          <p:nvPr/>
        </p:nvSpPr>
        <p:spPr>
          <a:xfrm rot="0">
            <a:off x="12189655" y="6176494"/>
            <a:ext cx="3192060" cy="514350"/>
          </a:xfrm>
          <a:prstGeom prst="rect">
            <a:avLst/>
          </a:prstGeom>
        </p:spPr>
        <p:txBody>
          <a:bodyPr anchor="t" rtlCol="false" tIns="0" lIns="0" bIns="0" rIns="0">
            <a:spAutoFit/>
          </a:bodyPr>
          <a:lstStyle/>
          <a:p>
            <a:pPr algn="ctr">
              <a:lnSpc>
                <a:spcPts val="4036"/>
              </a:lnSpc>
            </a:pPr>
            <a:r>
              <a:rPr lang="en-US" b="true" sz="3363" spc="-201">
                <a:solidFill>
                  <a:srgbClr val="2723F2"/>
                </a:solidFill>
                <a:latin typeface="Aileron Bold"/>
                <a:ea typeface="Aileron Bold"/>
                <a:cs typeface="Aileron Bold"/>
                <a:sym typeface="Aileron Bold"/>
              </a:rPr>
              <a:t>Lorin Rammo</a:t>
            </a:r>
          </a:p>
        </p:txBody>
      </p:sp>
      <p:sp>
        <p:nvSpPr>
          <p:cNvPr name="TextBox 21" id="21"/>
          <p:cNvSpPr txBox="true"/>
          <p:nvPr/>
        </p:nvSpPr>
        <p:spPr>
          <a:xfrm rot="0">
            <a:off x="11988950" y="4446350"/>
            <a:ext cx="1796735" cy="361950"/>
          </a:xfrm>
          <a:prstGeom prst="rect">
            <a:avLst/>
          </a:prstGeom>
        </p:spPr>
        <p:txBody>
          <a:bodyPr anchor="t" rtlCol="false" tIns="0" lIns="0" bIns="0" rIns="0">
            <a:spAutoFit/>
          </a:bodyPr>
          <a:lstStyle/>
          <a:p>
            <a:pPr algn="just">
              <a:lnSpc>
                <a:spcPts val="2879"/>
              </a:lnSpc>
            </a:pPr>
            <a:r>
              <a:rPr lang="en-US" sz="2400" spc="-144">
                <a:solidFill>
                  <a:srgbClr val="FFFFFF"/>
                </a:solidFill>
                <a:latin typeface="Aileron"/>
                <a:ea typeface="Aileron"/>
                <a:cs typeface="Aileron"/>
                <a:sym typeface="Aileron"/>
              </a:rPr>
              <a:t>Phone</a:t>
            </a:r>
          </a:p>
        </p:txBody>
      </p:sp>
      <p:sp>
        <p:nvSpPr>
          <p:cNvPr name="TextBox 22" id="22"/>
          <p:cNvSpPr txBox="true"/>
          <p:nvPr/>
        </p:nvSpPr>
        <p:spPr>
          <a:xfrm rot="0">
            <a:off x="13278148" y="4446312"/>
            <a:ext cx="3346820" cy="361900"/>
          </a:xfrm>
          <a:prstGeom prst="rect">
            <a:avLst/>
          </a:prstGeom>
        </p:spPr>
        <p:txBody>
          <a:bodyPr anchor="t" rtlCol="false" tIns="0" lIns="0" bIns="0" rIns="0">
            <a:spAutoFit/>
          </a:bodyPr>
          <a:lstStyle/>
          <a:p>
            <a:pPr algn="just">
              <a:lnSpc>
                <a:spcPts val="2879"/>
              </a:lnSpc>
            </a:pPr>
            <a:r>
              <a:rPr lang="en-US" sz="2400">
                <a:solidFill>
                  <a:srgbClr val="FFFFFF"/>
                </a:solidFill>
                <a:latin typeface="Aileron"/>
                <a:ea typeface="Aileron"/>
                <a:cs typeface="Aileron"/>
                <a:sym typeface="Aileron"/>
              </a:rPr>
              <a:t>+34 601 32 93 41</a:t>
            </a:r>
          </a:p>
        </p:txBody>
      </p:sp>
      <p:sp>
        <p:nvSpPr>
          <p:cNvPr name="TextBox 23" id="23"/>
          <p:cNvSpPr txBox="true"/>
          <p:nvPr/>
        </p:nvSpPr>
        <p:spPr>
          <a:xfrm rot="0">
            <a:off x="11988950" y="5181403"/>
            <a:ext cx="1796735" cy="361950"/>
          </a:xfrm>
          <a:prstGeom prst="rect">
            <a:avLst/>
          </a:prstGeom>
        </p:spPr>
        <p:txBody>
          <a:bodyPr anchor="t" rtlCol="false" tIns="0" lIns="0" bIns="0" rIns="0">
            <a:spAutoFit/>
          </a:bodyPr>
          <a:lstStyle/>
          <a:p>
            <a:pPr algn="just">
              <a:lnSpc>
                <a:spcPts val="2879"/>
              </a:lnSpc>
            </a:pPr>
            <a:r>
              <a:rPr lang="en-US" sz="2400" spc="-144">
                <a:solidFill>
                  <a:srgbClr val="FFFFFF"/>
                </a:solidFill>
                <a:latin typeface="Aileron"/>
                <a:ea typeface="Aileron"/>
                <a:cs typeface="Aileron"/>
                <a:sym typeface="Aileron"/>
              </a:rPr>
              <a:t>Email</a:t>
            </a:r>
          </a:p>
        </p:txBody>
      </p:sp>
      <p:sp>
        <p:nvSpPr>
          <p:cNvPr name="TextBox 24" id="24"/>
          <p:cNvSpPr txBox="true"/>
          <p:nvPr/>
        </p:nvSpPr>
        <p:spPr>
          <a:xfrm rot="0">
            <a:off x="13278148" y="5181365"/>
            <a:ext cx="4489971" cy="723801"/>
          </a:xfrm>
          <a:prstGeom prst="rect">
            <a:avLst/>
          </a:prstGeom>
        </p:spPr>
        <p:txBody>
          <a:bodyPr anchor="t" rtlCol="false" tIns="0" lIns="0" bIns="0" rIns="0">
            <a:spAutoFit/>
          </a:bodyPr>
          <a:lstStyle/>
          <a:p>
            <a:pPr algn="just">
              <a:lnSpc>
                <a:spcPts val="2879"/>
              </a:lnSpc>
            </a:pPr>
            <a:r>
              <a:rPr lang="en-US" sz="2400">
                <a:solidFill>
                  <a:srgbClr val="FFFFFF"/>
                </a:solidFill>
                <a:latin typeface="Aileron"/>
                <a:ea typeface="Aileron"/>
                <a:cs typeface="Aileron"/>
                <a:sym typeface="Aileron"/>
              </a:rPr>
              <a:t>hector.hernandez-sanchez@edu.rtu.lv</a:t>
            </a:r>
          </a:p>
        </p:txBody>
      </p:sp>
      <p:sp>
        <p:nvSpPr>
          <p:cNvPr name="TextBox 25" id="25"/>
          <p:cNvSpPr txBox="true"/>
          <p:nvPr/>
        </p:nvSpPr>
        <p:spPr>
          <a:xfrm rot="0">
            <a:off x="11988950" y="7171623"/>
            <a:ext cx="1796735" cy="361950"/>
          </a:xfrm>
          <a:prstGeom prst="rect">
            <a:avLst/>
          </a:prstGeom>
        </p:spPr>
        <p:txBody>
          <a:bodyPr anchor="t" rtlCol="false" tIns="0" lIns="0" bIns="0" rIns="0">
            <a:spAutoFit/>
          </a:bodyPr>
          <a:lstStyle/>
          <a:p>
            <a:pPr algn="just">
              <a:lnSpc>
                <a:spcPts val="2879"/>
              </a:lnSpc>
            </a:pPr>
            <a:r>
              <a:rPr lang="en-US" sz="2400" spc="-144">
                <a:solidFill>
                  <a:srgbClr val="FFFFFF"/>
                </a:solidFill>
                <a:latin typeface="Aileron"/>
                <a:ea typeface="Aileron"/>
                <a:cs typeface="Aileron"/>
                <a:sym typeface="Aileron"/>
              </a:rPr>
              <a:t>Phone</a:t>
            </a:r>
          </a:p>
        </p:txBody>
      </p:sp>
      <p:sp>
        <p:nvSpPr>
          <p:cNvPr name="TextBox 26" id="26"/>
          <p:cNvSpPr txBox="true"/>
          <p:nvPr/>
        </p:nvSpPr>
        <p:spPr>
          <a:xfrm rot="0">
            <a:off x="13278148" y="7171586"/>
            <a:ext cx="3346820" cy="361950"/>
          </a:xfrm>
          <a:prstGeom prst="rect">
            <a:avLst/>
          </a:prstGeom>
        </p:spPr>
        <p:txBody>
          <a:bodyPr anchor="t" rtlCol="false" tIns="0" lIns="0" bIns="0" rIns="0">
            <a:spAutoFit/>
          </a:bodyPr>
          <a:lstStyle/>
          <a:p>
            <a:pPr algn="just">
              <a:lnSpc>
                <a:spcPts val="2879"/>
              </a:lnSpc>
            </a:pPr>
            <a:r>
              <a:rPr lang="en-US" sz="2400">
                <a:solidFill>
                  <a:srgbClr val="FFFFFF"/>
                </a:solidFill>
                <a:latin typeface="Aileron"/>
                <a:ea typeface="Aileron"/>
                <a:cs typeface="Aileron"/>
                <a:sym typeface="Aileron"/>
              </a:rPr>
              <a:t>+49 17629375943</a:t>
            </a:r>
          </a:p>
        </p:txBody>
      </p:sp>
      <p:sp>
        <p:nvSpPr>
          <p:cNvPr name="TextBox 27" id="27"/>
          <p:cNvSpPr txBox="true"/>
          <p:nvPr/>
        </p:nvSpPr>
        <p:spPr>
          <a:xfrm rot="0">
            <a:off x="11988950" y="7906677"/>
            <a:ext cx="1796735" cy="361950"/>
          </a:xfrm>
          <a:prstGeom prst="rect">
            <a:avLst/>
          </a:prstGeom>
        </p:spPr>
        <p:txBody>
          <a:bodyPr anchor="t" rtlCol="false" tIns="0" lIns="0" bIns="0" rIns="0">
            <a:spAutoFit/>
          </a:bodyPr>
          <a:lstStyle/>
          <a:p>
            <a:pPr algn="just">
              <a:lnSpc>
                <a:spcPts val="2879"/>
              </a:lnSpc>
            </a:pPr>
            <a:r>
              <a:rPr lang="en-US" sz="2400" spc="-144">
                <a:solidFill>
                  <a:srgbClr val="FFFFFF"/>
                </a:solidFill>
                <a:latin typeface="Aileron"/>
                <a:ea typeface="Aileron"/>
                <a:cs typeface="Aileron"/>
                <a:sym typeface="Aileron"/>
              </a:rPr>
              <a:t>Email</a:t>
            </a:r>
          </a:p>
        </p:txBody>
      </p:sp>
      <p:sp>
        <p:nvSpPr>
          <p:cNvPr name="TextBox 28" id="28"/>
          <p:cNvSpPr txBox="true"/>
          <p:nvPr/>
        </p:nvSpPr>
        <p:spPr>
          <a:xfrm rot="0">
            <a:off x="13278148" y="7906639"/>
            <a:ext cx="3981152" cy="361950"/>
          </a:xfrm>
          <a:prstGeom prst="rect">
            <a:avLst/>
          </a:prstGeom>
        </p:spPr>
        <p:txBody>
          <a:bodyPr anchor="t" rtlCol="false" tIns="0" lIns="0" bIns="0" rIns="0">
            <a:spAutoFit/>
          </a:bodyPr>
          <a:lstStyle/>
          <a:p>
            <a:pPr algn="just">
              <a:lnSpc>
                <a:spcPts val="2879"/>
              </a:lnSpc>
            </a:pPr>
            <a:r>
              <a:rPr lang="en-US" sz="2400">
                <a:solidFill>
                  <a:srgbClr val="FFFFFF"/>
                </a:solidFill>
                <a:latin typeface="Aileron"/>
                <a:ea typeface="Aileron"/>
                <a:cs typeface="Aileron"/>
                <a:sym typeface="Aileron"/>
              </a:rPr>
              <a:t>Lorin.rammo@edu.rtu.lv</a:t>
            </a:r>
          </a:p>
        </p:txBody>
      </p:sp>
      <p:sp>
        <p:nvSpPr>
          <p:cNvPr name="TextBox 29" id="29"/>
          <p:cNvSpPr txBox="true"/>
          <p:nvPr/>
        </p:nvSpPr>
        <p:spPr>
          <a:xfrm rot="0">
            <a:off x="1028700" y="6352473"/>
            <a:ext cx="3346820" cy="514350"/>
          </a:xfrm>
          <a:prstGeom prst="rect">
            <a:avLst/>
          </a:prstGeom>
        </p:spPr>
        <p:txBody>
          <a:bodyPr anchor="t" rtlCol="false" tIns="0" lIns="0" bIns="0" rIns="0">
            <a:spAutoFit/>
          </a:bodyPr>
          <a:lstStyle/>
          <a:p>
            <a:pPr algn="just">
              <a:lnSpc>
                <a:spcPts val="4036"/>
              </a:lnSpc>
            </a:pPr>
            <a:r>
              <a:rPr lang="en-US" b="true" sz="3363" spc="-201">
                <a:solidFill>
                  <a:srgbClr val="FFFFFF"/>
                </a:solidFill>
                <a:latin typeface="Aileron Bold"/>
                <a:ea typeface="Aileron Bold"/>
                <a:cs typeface="Aileron Bold"/>
                <a:sym typeface="Aileron Bold"/>
              </a:rPr>
              <a:t>Office</a:t>
            </a:r>
          </a:p>
        </p:txBody>
      </p:sp>
      <p:sp>
        <p:nvSpPr>
          <p:cNvPr name="TextBox 30" id="30"/>
          <p:cNvSpPr txBox="true"/>
          <p:nvPr/>
        </p:nvSpPr>
        <p:spPr>
          <a:xfrm rot="0">
            <a:off x="1028700" y="7171661"/>
            <a:ext cx="1673410" cy="361950"/>
          </a:xfrm>
          <a:prstGeom prst="rect">
            <a:avLst/>
          </a:prstGeom>
        </p:spPr>
        <p:txBody>
          <a:bodyPr anchor="t" rtlCol="false" tIns="0" lIns="0" bIns="0" rIns="0">
            <a:spAutoFit/>
          </a:bodyPr>
          <a:lstStyle/>
          <a:p>
            <a:pPr algn="just">
              <a:lnSpc>
                <a:spcPts val="2879"/>
              </a:lnSpc>
            </a:pPr>
            <a:r>
              <a:rPr lang="en-US" sz="2400" spc="-144">
                <a:solidFill>
                  <a:srgbClr val="FFFFFF"/>
                </a:solidFill>
                <a:latin typeface="Aileron"/>
                <a:ea typeface="Aileron"/>
                <a:cs typeface="Aileron"/>
                <a:sym typeface="Aileron"/>
              </a:rPr>
              <a:t>Address</a:t>
            </a:r>
          </a:p>
        </p:txBody>
      </p:sp>
      <p:sp>
        <p:nvSpPr>
          <p:cNvPr name="TextBox 31" id="31"/>
          <p:cNvSpPr txBox="true"/>
          <p:nvPr/>
        </p:nvSpPr>
        <p:spPr>
          <a:xfrm rot="0">
            <a:off x="2286658" y="7171623"/>
            <a:ext cx="4561112" cy="361950"/>
          </a:xfrm>
          <a:prstGeom prst="rect">
            <a:avLst/>
          </a:prstGeom>
        </p:spPr>
        <p:txBody>
          <a:bodyPr anchor="t" rtlCol="false" tIns="0" lIns="0" bIns="0" rIns="0">
            <a:spAutoFit/>
          </a:bodyPr>
          <a:lstStyle/>
          <a:p>
            <a:pPr algn="just">
              <a:lnSpc>
                <a:spcPts val="2879"/>
              </a:lnSpc>
            </a:pPr>
            <a:r>
              <a:rPr lang="en-US" sz="2400">
                <a:solidFill>
                  <a:srgbClr val="FFFFFF"/>
                </a:solidFill>
                <a:latin typeface="Aileron"/>
                <a:ea typeface="Aileron"/>
                <a:cs typeface="Aileron"/>
                <a:sym typeface="Aileron"/>
              </a:rPr>
              <a:t>Ķīpsalas iela 6a, Rīga, LV-1048</a:t>
            </a:r>
          </a:p>
        </p:txBody>
      </p:sp>
      <p:sp>
        <p:nvSpPr>
          <p:cNvPr name="TextBox 32" id="32"/>
          <p:cNvSpPr txBox="true"/>
          <p:nvPr/>
        </p:nvSpPr>
        <p:spPr>
          <a:xfrm rot="0">
            <a:off x="1028700" y="7906714"/>
            <a:ext cx="1673410" cy="361950"/>
          </a:xfrm>
          <a:prstGeom prst="rect">
            <a:avLst/>
          </a:prstGeom>
        </p:spPr>
        <p:txBody>
          <a:bodyPr anchor="t" rtlCol="false" tIns="0" lIns="0" bIns="0" rIns="0">
            <a:spAutoFit/>
          </a:bodyPr>
          <a:lstStyle/>
          <a:p>
            <a:pPr algn="just">
              <a:lnSpc>
                <a:spcPts val="2879"/>
              </a:lnSpc>
            </a:pPr>
            <a:r>
              <a:rPr lang="en-US" sz="2400" spc="-144">
                <a:solidFill>
                  <a:srgbClr val="FFFFFF"/>
                </a:solidFill>
                <a:latin typeface="Aileron"/>
                <a:ea typeface="Aileron"/>
                <a:cs typeface="Aileron"/>
                <a:sym typeface="Aileron"/>
              </a:rPr>
              <a:t>Website</a:t>
            </a:r>
          </a:p>
        </p:txBody>
      </p:sp>
      <p:sp>
        <p:nvSpPr>
          <p:cNvPr name="TextBox 33" id="33"/>
          <p:cNvSpPr txBox="true"/>
          <p:nvPr/>
        </p:nvSpPr>
        <p:spPr>
          <a:xfrm rot="0">
            <a:off x="2286658" y="7906677"/>
            <a:ext cx="3981152" cy="361900"/>
          </a:xfrm>
          <a:prstGeom prst="rect">
            <a:avLst/>
          </a:prstGeom>
        </p:spPr>
        <p:txBody>
          <a:bodyPr anchor="t" rtlCol="false" tIns="0" lIns="0" bIns="0" rIns="0">
            <a:spAutoFit/>
          </a:bodyPr>
          <a:lstStyle/>
          <a:p>
            <a:pPr algn="just">
              <a:lnSpc>
                <a:spcPts val="2879"/>
              </a:lnSpc>
            </a:pPr>
            <a:r>
              <a:rPr lang="en-US" sz="2400" u="sng">
                <a:solidFill>
                  <a:srgbClr val="FFFFFF"/>
                </a:solidFill>
                <a:latin typeface="Aileron"/>
                <a:ea typeface="Aileron"/>
                <a:cs typeface="Aileron"/>
                <a:sym typeface="Aileron"/>
                <a:hlinkClick r:id="rId14" tooltip="https://github.com/lrammo/DIP392-group-SoftSolutions"/>
              </a:rPr>
              <a:t>www.softsolutions.com</a:t>
            </a:r>
          </a:p>
        </p:txBody>
      </p:sp>
      <p:sp>
        <p:nvSpPr>
          <p:cNvPr name="Freeform 34" id="34"/>
          <p:cNvSpPr/>
          <p:nvPr/>
        </p:nvSpPr>
        <p:spPr>
          <a:xfrm flipH="false" flipV="false" rot="0">
            <a:off x="15582420" y="1028700"/>
            <a:ext cx="1165239" cy="1165239"/>
          </a:xfrm>
          <a:custGeom>
            <a:avLst/>
            <a:gdLst/>
            <a:ahLst/>
            <a:cxnLst/>
            <a:rect r="r" b="b" t="t" l="l"/>
            <a:pathLst>
              <a:path h="1165239" w="1165239">
                <a:moveTo>
                  <a:pt x="0" y="0"/>
                </a:moveTo>
                <a:lnTo>
                  <a:pt x="1165239" y="0"/>
                </a:lnTo>
                <a:lnTo>
                  <a:pt x="1165239" y="1165239"/>
                </a:lnTo>
                <a:lnTo>
                  <a:pt x="0" y="116523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35" id="35"/>
          <p:cNvSpPr/>
          <p:nvPr/>
        </p:nvSpPr>
        <p:spPr>
          <a:xfrm flipH="true" flipV="true" rot="0">
            <a:off x="6267809" y="8493775"/>
            <a:ext cx="764525" cy="764525"/>
          </a:xfrm>
          <a:custGeom>
            <a:avLst/>
            <a:gdLst/>
            <a:ahLst/>
            <a:cxnLst/>
            <a:rect r="r" b="b" t="t" l="l"/>
            <a:pathLst>
              <a:path h="764525" w="764525">
                <a:moveTo>
                  <a:pt x="764525" y="764525"/>
                </a:moveTo>
                <a:lnTo>
                  <a:pt x="0" y="764525"/>
                </a:lnTo>
                <a:lnTo>
                  <a:pt x="0" y="0"/>
                </a:lnTo>
                <a:lnTo>
                  <a:pt x="764525" y="0"/>
                </a:lnTo>
                <a:lnTo>
                  <a:pt x="764525" y="764525"/>
                </a:lnTo>
                <a:close/>
              </a:path>
            </a:pathLst>
          </a:custGeom>
          <a:blipFill>
            <a:blip r:embed="rId15">
              <a:extLst>
                <a:ext uri="{96DAC541-7B7A-43D3-8B79-37D633B846F1}">
                  <asvg:svgBlip xmlns:asvg="http://schemas.microsoft.com/office/drawing/2016/SVG/main" r:embed="rId1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p:cSld>
    <p:bg>
      <p:bgPr>
        <a:solidFill>
          <a:srgbClr val="2723F2"/>
        </a:solidFill>
      </p:bgPr>
    </p:bg>
    <p:spTree>
      <p:nvGrpSpPr>
        <p:cNvPr id="1" name=""/>
        <p:cNvGrpSpPr/>
        <p:nvPr/>
      </p:nvGrpSpPr>
      <p:grpSpPr>
        <a:xfrm>
          <a:off x="0" y="0"/>
          <a:ext cx="0" cy="0"/>
          <a:chOff x="0" y="0"/>
          <a:chExt cx="0" cy="0"/>
        </a:xfrm>
      </p:grpSpPr>
      <p:sp>
        <p:nvSpPr>
          <p:cNvPr name="TextBox 2" id="2"/>
          <p:cNvSpPr txBox="true"/>
          <p:nvPr/>
        </p:nvSpPr>
        <p:spPr>
          <a:xfrm rot="0">
            <a:off x="6025530" y="4274503"/>
            <a:ext cx="6236940"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Thank you!</a:t>
            </a:r>
          </a:p>
        </p:txBody>
      </p:sp>
      <p:sp>
        <p:nvSpPr>
          <p:cNvPr name="TextBox 3" id="3"/>
          <p:cNvSpPr txBox="true"/>
          <p:nvPr/>
        </p:nvSpPr>
        <p:spPr>
          <a:xfrm rot="0">
            <a:off x="6921814" y="6327418"/>
            <a:ext cx="4803473" cy="695576"/>
          </a:xfrm>
          <a:prstGeom prst="rect">
            <a:avLst/>
          </a:prstGeom>
        </p:spPr>
        <p:txBody>
          <a:bodyPr anchor="t" rtlCol="false" tIns="0" lIns="0" bIns="0" rIns="0">
            <a:spAutoFit/>
          </a:bodyPr>
          <a:lstStyle/>
          <a:p>
            <a:pPr algn="ctr">
              <a:lnSpc>
                <a:spcPts val="5606"/>
              </a:lnSpc>
            </a:pPr>
            <a:r>
              <a:rPr lang="en-US" sz="4004" b="true">
                <a:solidFill>
                  <a:srgbClr val="FFFFFF"/>
                </a:solidFill>
                <a:latin typeface="Canva Sans Bold"/>
                <a:ea typeface="Canva Sans Bold"/>
                <a:cs typeface="Canva Sans Bold"/>
                <a:sym typeface="Canva Sans Bold"/>
              </a:rPr>
              <a:t>any questions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DAGeteEssmo</dc:identifier>
  <dcterms:modified xsi:type="dcterms:W3CDTF">2011-08-01T06:04:30Z</dcterms:modified>
  <cp:revision>1</cp:revision>
  <dc:title>Georgi Beev</dc:title>
</cp:coreProperties>
</file>